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8"/>
  </p:notesMasterIdLst>
  <p:handoutMasterIdLst>
    <p:handoutMasterId r:id="rId29"/>
  </p:handoutMasterIdLst>
  <p:sldIdLst>
    <p:sldId id="547" r:id="rId2"/>
    <p:sldId id="550" r:id="rId3"/>
    <p:sldId id="558" r:id="rId4"/>
    <p:sldId id="663" r:id="rId5"/>
    <p:sldId id="664" r:id="rId6"/>
    <p:sldId id="631" r:id="rId7"/>
    <p:sldId id="665" r:id="rId8"/>
    <p:sldId id="666" r:id="rId9"/>
    <p:sldId id="667" r:id="rId10"/>
    <p:sldId id="675" r:id="rId11"/>
    <p:sldId id="676" r:id="rId12"/>
    <p:sldId id="668" r:id="rId13"/>
    <p:sldId id="669" r:id="rId14"/>
    <p:sldId id="670" r:id="rId15"/>
    <p:sldId id="671" r:id="rId16"/>
    <p:sldId id="637" r:id="rId17"/>
    <p:sldId id="677" r:id="rId18"/>
    <p:sldId id="678" r:id="rId19"/>
    <p:sldId id="679" r:id="rId20"/>
    <p:sldId id="674" r:id="rId21"/>
    <p:sldId id="659" r:id="rId22"/>
    <p:sldId id="680" r:id="rId23"/>
    <p:sldId id="562" r:id="rId24"/>
    <p:sldId id="554" r:id="rId25"/>
    <p:sldId id="552" r:id="rId26"/>
    <p:sldId id="553" r:id="rId2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21" autoAdjust="0"/>
    <p:restoredTop sz="94660"/>
  </p:normalViewPr>
  <p:slideViewPr>
    <p:cSldViewPr>
      <p:cViewPr varScale="1">
        <p:scale>
          <a:sx n="108" d="100"/>
          <a:sy n="108" d="100"/>
        </p:scale>
        <p:origin x="996" y="12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20" d="100"/>
          <a:sy n="120" d="100"/>
        </p:scale>
        <p:origin x="-2166"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2020-11-01</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11/1/2020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Operator overloading</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lstStyle/>
          <a:p>
            <a:r>
              <a:rPr lang="en-CA" dirty="0"/>
              <a:t>Operator overloading</a:t>
            </a:r>
            <a:endParaRPr lang="en-CA" dirty="0">
              <a:latin typeface="Consolas" panose="020B0609020204030204" pitchFamily="49" charset="0"/>
              <a:cs typeface="Consolas" panose="020B0609020204030204" pitchFamily="49" charset="0"/>
            </a:endParaRPr>
          </a:p>
        </p:txBody>
      </p:sp>
      <p:pic>
        <p:nvPicPr>
          <p:cNvPr id="4" name="Audio 3">
            <a:hlinkClick r:id="" action="ppaction://media"/>
            <a:extLst>
              <a:ext uri="{FF2B5EF4-FFF2-40B4-BE49-F238E27FC236}">
                <a16:creationId xmlns:a16="http://schemas.microsoft.com/office/drawing/2014/main" id="{61D92F45-6973-4A7B-BFBB-F0874274F6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7539"/>
    </mc:Choice>
    <mc:Fallback>
      <p:transition spd="slow" advTm="17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Operators on vectors</a:t>
            </a:r>
          </a:p>
        </p:txBody>
      </p:sp>
      <p:sp>
        <p:nvSpPr>
          <p:cNvPr id="3" name="Content Placeholder 2"/>
          <p:cNvSpPr>
            <a:spLocks noGrp="1"/>
          </p:cNvSpPr>
          <p:nvPr>
            <p:ph idx="1"/>
          </p:nvPr>
        </p:nvSpPr>
        <p:spPr>
          <a:xfrm>
            <a:off x="457200" y="1600200"/>
            <a:ext cx="8686800" cy="4525963"/>
          </a:xfrm>
        </p:spPr>
        <p:txBody>
          <a:bodyPr/>
          <a:lstStyle/>
          <a:p>
            <a:r>
              <a:rPr lang="en-US" dirty="0"/>
              <a:t>To be fair, we should also implement any other operator that</a:t>
            </a:r>
            <a:br>
              <a:rPr lang="en-US" dirty="0"/>
            </a:br>
            <a:r>
              <a:rPr lang="en-US" dirty="0"/>
              <a:t>may a user may use</a:t>
            </a:r>
            <a:endParaRPr lang="en-US" dirty="0">
              <a:latin typeface="Consolas" panose="020B0609020204030204" pitchFamily="49" charset="0"/>
            </a:endParaRPr>
          </a:p>
          <a:p>
            <a:pPr marL="457200" lvl="3" indent="0">
              <a:buNone/>
            </a:pPr>
            <a:r>
              <a:rPr lang="en-US" dirty="0">
                <a:latin typeface="Consolas" panose="020B0609020204030204" pitchFamily="49" charset="0"/>
              </a:rPr>
              <a:t>// Unary + and -</a:t>
            </a:r>
          </a:p>
          <a:p>
            <a:pPr marL="457200" lvl="3" indent="0">
              <a:buNone/>
            </a:pPr>
            <a:r>
              <a:rPr lang="en-US" dirty="0">
                <a:latin typeface="Consolas" panose="020B0609020204030204" pitchFamily="49" charset="0"/>
              </a:rPr>
              <a:t>Vector_3d operator+( Vector_3d </a:t>
            </a:r>
            <a:r>
              <a:rPr lang="en-US" dirty="0" err="1">
                <a:latin typeface="Consolas" panose="020B0609020204030204" pitchFamily="49" charset="0"/>
              </a:rPr>
              <a:t>const</a:t>
            </a:r>
            <a:r>
              <a:rPr lang="en-US" dirty="0">
                <a:latin typeface="Consolas" panose="020B0609020204030204" pitchFamily="49" charset="0"/>
              </a:rPr>
              <a:t> &amp;u );</a:t>
            </a:r>
          </a:p>
          <a:p>
            <a:pPr marL="457200" lvl="3" indent="0">
              <a:buNone/>
            </a:pPr>
            <a:r>
              <a:rPr lang="en-US" dirty="0">
                <a:latin typeface="Consolas" panose="020B0609020204030204" pitchFamily="49" charset="0"/>
              </a:rPr>
              <a:t>Vector_3d operator-( Vector_3d </a:t>
            </a:r>
            <a:r>
              <a:rPr lang="en-US" dirty="0" err="1">
                <a:latin typeface="Consolas" panose="020B0609020204030204" pitchFamily="49" charset="0"/>
              </a:rPr>
              <a:t>const</a:t>
            </a:r>
            <a:r>
              <a:rPr lang="en-US" dirty="0">
                <a:latin typeface="Consolas" panose="020B0609020204030204" pitchFamily="49" charset="0"/>
              </a:rPr>
              <a:t> &amp;u );</a:t>
            </a:r>
          </a:p>
          <a:p>
            <a:pPr marL="457200" lvl="3" indent="0">
              <a:buNone/>
            </a:pPr>
            <a:endParaRPr lang="en-US" dirty="0">
              <a:latin typeface="Consolas" panose="020B0609020204030204" pitchFamily="49" charset="0"/>
            </a:endParaRPr>
          </a:p>
          <a:p>
            <a:pPr marL="457200" lvl="3" indent="0">
              <a:buNone/>
            </a:pPr>
            <a:r>
              <a:rPr lang="en-US" dirty="0">
                <a:latin typeface="Consolas" panose="020B0609020204030204" pitchFamily="49" charset="0"/>
              </a:rPr>
              <a:t>// Binary – and /</a:t>
            </a:r>
          </a:p>
          <a:p>
            <a:pPr marL="457200" lvl="3" indent="0">
              <a:buNone/>
            </a:pPr>
            <a:r>
              <a:rPr lang="en-US" dirty="0">
                <a:latin typeface="Consolas" panose="020B0609020204030204" pitchFamily="49" charset="0"/>
              </a:rPr>
              <a:t>Vector_3d operator-( Vector_3d </a:t>
            </a:r>
            <a:r>
              <a:rPr lang="en-US" dirty="0" err="1">
                <a:latin typeface="Consolas" panose="020B0609020204030204" pitchFamily="49" charset="0"/>
              </a:rPr>
              <a:t>const</a:t>
            </a:r>
            <a:r>
              <a:rPr lang="en-US" dirty="0">
                <a:latin typeface="Consolas" panose="020B0609020204030204" pitchFamily="49" charset="0"/>
              </a:rPr>
              <a:t> &amp;u, Vector_3d </a:t>
            </a:r>
            <a:r>
              <a:rPr lang="en-US" dirty="0" err="1">
                <a:latin typeface="Consolas" panose="020B0609020204030204" pitchFamily="49" charset="0"/>
              </a:rPr>
              <a:t>const</a:t>
            </a:r>
            <a:r>
              <a:rPr lang="en-US" dirty="0">
                <a:latin typeface="Consolas" panose="020B0609020204030204" pitchFamily="49" charset="0"/>
              </a:rPr>
              <a:t> &amp;v );</a:t>
            </a:r>
          </a:p>
          <a:p>
            <a:pPr marL="457200" lvl="3" indent="0">
              <a:buNone/>
            </a:pPr>
            <a:r>
              <a:rPr lang="en-US" dirty="0">
                <a:latin typeface="Consolas" panose="020B0609020204030204" pitchFamily="49" charset="0"/>
              </a:rPr>
              <a:t>Vector_3d operator/( Vector_3d </a:t>
            </a:r>
            <a:r>
              <a:rPr lang="en-US" dirty="0" err="1">
                <a:latin typeface="Consolas" panose="020B0609020204030204" pitchFamily="49" charset="0"/>
              </a:rPr>
              <a:t>const</a:t>
            </a:r>
            <a:r>
              <a:rPr lang="en-US" dirty="0">
                <a:latin typeface="Consolas" panose="020B0609020204030204" pitchFamily="49" charset="0"/>
              </a:rPr>
              <a:t> &amp;u, double </a:t>
            </a:r>
            <a:r>
              <a:rPr lang="en-US" dirty="0" err="1">
                <a:latin typeface="Consolas" panose="020B0609020204030204" pitchFamily="49" charset="0"/>
              </a:rPr>
              <a:t>const</a:t>
            </a:r>
            <a:r>
              <a:rPr lang="en-US" dirty="0">
                <a:latin typeface="Consolas" panose="020B0609020204030204" pitchFamily="49" charset="0"/>
              </a:rPr>
              <a:t> s );</a:t>
            </a:r>
          </a:p>
          <a:p>
            <a:pPr marL="457200" lvl="3" indent="0">
              <a:buNone/>
            </a:pPr>
            <a:endParaRPr lang="en-US" dirty="0">
              <a:latin typeface="Consolas" panose="020B0609020204030204" pitchFamily="49" charset="0"/>
            </a:endParaRPr>
          </a:p>
          <a:p>
            <a:pPr marL="457200" lvl="3" indent="0">
              <a:buNone/>
            </a:pPr>
            <a:r>
              <a:rPr lang="en-US" dirty="0">
                <a:latin typeface="Consolas" panose="020B0609020204030204" pitchFamily="49" charset="0"/>
              </a:rPr>
              <a:t>// Binary !=</a:t>
            </a:r>
          </a:p>
          <a:p>
            <a:pPr marL="457200" lvl="3" indent="0">
              <a:buNone/>
            </a:pPr>
            <a:r>
              <a:rPr lang="en-US" dirty="0">
                <a:latin typeface="Consolas" panose="020B0609020204030204" pitchFamily="49" charset="0"/>
              </a:rPr>
              <a:t>bool operator!=( Vector_3d </a:t>
            </a:r>
            <a:r>
              <a:rPr lang="en-US" dirty="0" err="1">
                <a:latin typeface="Consolas" panose="020B0609020204030204" pitchFamily="49" charset="0"/>
              </a:rPr>
              <a:t>const</a:t>
            </a:r>
            <a:r>
              <a:rPr lang="en-US" dirty="0">
                <a:latin typeface="Consolas" panose="020B0609020204030204" pitchFamily="49" charset="0"/>
              </a:rPr>
              <a:t> &amp;u, Vector_3d </a:t>
            </a:r>
            <a:r>
              <a:rPr lang="en-US" dirty="0" err="1">
                <a:latin typeface="Consolas" panose="020B0609020204030204" pitchFamily="49" charset="0"/>
              </a:rPr>
              <a:t>const</a:t>
            </a:r>
            <a:r>
              <a:rPr lang="en-US" dirty="0">
                <a:latin typeface="Consolas" panose="020B0609020204030204" pitchFamily="49" charset="0"/>
              </a:rPr>
              <a:t> &amp;v );</a:t>
            </a:r>
          </a:p>
          <a:p>
            <a:pPr marL="0" lvl="2" indent="0">
              <a:buNone/>
            </a:pPr>
            <a:endParaRPr lang="en-US" dirty="0">
              <a:latin typeface="Consolas" panose="020B0609020204030204" pitchFamily="49" charset="0"/>
            </a:endParaRPr>
          </a:p>
          <a:p>
            <a:pPr marL="0" indent="0">
              <a:buNone/>
            </a:pPr>
            <a:endParaRPr lang="en-US" dirty="0"/>
          </a:p>
        </p:txBody>
      </p:sp>
      <p:pic>
        <p:nvPicPr>
          <p:cNvPr id="6" name="Audio 5">
            <a:hlinkClick r:id="" action="ppaction://media"/>
            <a:extLst>
              <a:ext uri="{FF2B5EF4-FFF2-40B4-BE49-F238E27FC236}">
                <a16:creationId xmlns:a16="http://schemas.microsoft.com/office/drawing/2014/main" id="{18ED5CED-03B0-470F-AAF3-8371FD78D8E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31189627"/>
      </p:ext>
    </p:extLst>
  </p:cSld>
  <p:clrMapOvr>
    <a:masterClrMapping/>
  </p:clrMapOvr>
  <mc:AlternateContent xmlns:mc="http://schemas.openxmlformats.org/markup-compatibility/2006">
    <mc:Choice xmlns:p14="http://schemas.microsoft.com/office/powerpoint/2010/main" Requires="p14">
      <p:transition spd="slow" p14:dur="2000" advTm="57034"/>
    </mc:Choice>
    <mc:Fallback>
      <p:transition spd="slow" advTm="57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Operators on vectors</a:t>
            </a:r>
          </a:p>
        </p:txBody>
      </p:sp>
      <p:sp>
        <p:nvSpPr>
          <p:cNvPr id="3" name="Content Placeholder 2"/>
          <p:cNvSpPr>
            <a:spLocks noGrp="1"/>
          </p:cNvSpPr>
          <p:nvPr>
            <p:ph idx="1"/>
          </p:nvPr>
        </p:nvSpPr>
        <p:spPr>
          <a:xfrm>
            <a:off x="457200" y="1600200"/>
            <a:ext cx="8686800" cy="4525963"/>
          </a:xfrm>
        </p:spPr>
        <p:txBody>
          <a:bodyPr/>
          <a:lstStyle/>
          <a:p>
            <a:r>
              <a:rPr lang="en-US" dirty="0"/>
              <a:t>One rule we will focus on is the idea of reuse:</a:t>
            </a:r>
          </a:p>
          <a:p>
            <a:pPr lvl="1"/>
            <a:r>
              <a:rPr lang="en-US" dirty="0"/>
              <a:t>If you can implement something using a function already written, do so</a:t>
            </a:r>
            <a:endParaRPr lang="en-US" dirty="0">
              <a:latin typeface="Consolas" panose="020B0609020204030204" pitchFamily="49" charset="0"/>
            </a:endParaRPr>
          </a:p>
          <a:p>
            <a:pPr marL="457200" lvl="3" indent="0">
              <a:buNone/>
            </a:pPr>
            <a:r>
              <a:rPr lang="en-US" dirty="0">
                <a:latin typeface="Consolas" panose="020B0609020204030204" pitchFamily="49" charset="0"/>
              </a:rPr>
              <a:t>Vector_3d operator-( Vector_3d const &amp;u ) {</a:t>
            </a:r>
          </a:p>
          <a:p>
            <a:pPr marL="457200" lvl="3" indent="0">
              <a:buNone/>
            </a:pPr>
            <a:r>
              <a:rPr lang="en-US" dirty="0">
                <a:latin typeface="Consolas" panose="020B0609020204030204" pitchFamily="49" charset="0"/>
              </a:rPr>
              <a:t>    return Vector_3d{ -</a:t>
            </a:r>
            <a:r>
              <a:rPr lang="en-US" dirty="0" err="1">
                <a:latin typeface="Consolas" panose="020B0609020204030204" pitchFamily="49" charset="0"/>
              </a:rPr>
              <a:t>u.x</a:t>
            </a:r>
            <a:r>
              <a:rPr lang="en-US" dirty="0">
                <a:latin typeface="Consolas" panose="020B0609020204030204" pitchFamily="49" charset="0"/>
              </a:rPr>
              <a:t>_, -</a:t>
            </a:r>
            <a:r>
              <a:rPr lang="en-US" dirty="0" err="1">
                <a:latin typeface="Consolas" panose="020B0609020204030204" pitchFamily="49" charset="0"/>
              </a:rPr>
              <a:t>u.y</a:t>
            </a:r>
            <a:r>
              <a:rPr lang="en-US" dirty="0">
                <a:latin typeface="Consolas" panose="020B0609020204030204" pitchFamily="49" charset="0"/>
              </a:rPr>
              <a:t>_, -</a:t>
            </a:r>
            <a:r>
              <a:rPr lang="en-US" dirty="0" err="1">
                <a:latin typeface="Consolas" panose="020B0609020204030204" pitchFamily="49" charset="0"/>
              </a:rPr>
              <a:t>u.z</a:t>
            </a:r>
            <a:r>
              <a:rPr lang="en-US" dirty="0">
                <a:latin typeface="Consolas" panose="020B0609020204030204" pitchFamily="49" charset="0"/>
              </a:rPr>
              <a:t>_ };</a:t>
            </a:r>
            <a:br>
              <a:rPr lang="en-US" dirty="0">
                <a:latin typeface="Consolas" panose="020B0609020204030204" pitchFamily="49" charset="0"/>
              </a:rPr>
            </a:br>
            <a:r>
              <a:rPr lang="en-US" dirty="0">
                <a:latin typeface="Consolas" panose="020B0609020204030204" pitchFamily="49" charset="0"/>
              </a:rPr>
              <a:t>}</a:t>
            </a:r>
          </a:p>
          <a:p>
            <a:pPr marL="457200" lvl="3" indent="0">
              <a:buNone/>
            </a:pPr>
            <a:endParaRPr lang="en-US" dirty="0">
              <a:latin typeface="Consolas" panose="020B0609020204030204" pitchFamily="49" charset="0"/>
            </a:endParaRPr>
          </a:p>
          <a:p>
            <a:pPr marL="457200" lvl="3" indent="0">
              <a:buNone/>
            </a:pPr>
            <a:r>
              <a:rPr lang="en-US" dirty="0">
                <a:latin typeface="Consolas" panose="020B0609020204030204" pitchFamily="49" charset="0"/>
              </a:rPr>
              <a:t>Vector_3d operator-( Vector_3d const &amp;u, Vector_3d const &amp;v ) {</a:t>
            </a:r>
          </a:p>
          <a:p>
            <a:pPr marL="457200" lvl="3" indent="0">
              <a:buNone/>
            </a:pPr>
            <a:r>
              <a:rPr lang="en-US" dirty="0">
                <a:latin typeface="Consolas" panose="020B0609020204030204" pitchFamily="49" charset="0"/>
              </a:rPr>
              <a:t>    return u + (-v);</a:t>
            </a:r>
            <a:br>
              <a:rPr lang="en-US" dirty="0">
                <a:latin typeface="Consolas" panose="020B0609020204030204" pitchFamily="49" charset="0"/>
              </a:rPr>
            </a:br>
            <a:r>
              <a:rPr lang="en-US" dirty="0">
                <a:latin typeface="Consolas" panose="020B0609020204030204" pitchFamily="49" charset="0"/>
              </a:rPr>
              <a:t>}</a:t>
            </a:r>
          </a:p>
          <a:p>
            <a:pPr marL="457200" lvl="3" indent="0">
              <a:buNone/>
            </a:pPr>
            <a:endParaRPr lang="en-US" dirty="0">
              <a:latin typeface="Consolas" panose="020B0609020204030204" pitchFamily="49" charset="0"/>
            </a:endParaRPr>
          </a:p>
          <a:p>
            <a:pPr marL="457200" lvl="3" indent="0">
              <a:buNone/>
            </a:pPr>
            <a:r>
              <a:rPr lang="en-US" dirty="0">
                <a:latin typeface="Consolas" panose="020B0609020204030204" pitchFamily="49" charset="0"/>
              </a:rPr>
              <a:t>bool operator==( Vector_3d const &amp;u, Vector_3d const &amp;v ) {</a:t>
            </a:r>
            <a:br>
              <a:rPr lang="en-US" dirty="0">
                <a:latin typeface="Consolas" panose="020B0609020204030204" pitchFamily="49" charset="0"/>
              </a:rPr>
            </a:br>
            <a:r>
              <a:rPr lang="en-US" dirty="0">
                <a:latin typeface="Consolas" panose="020B0609020204030204" pitchFamily="49" charset="0"/>
              </a:rPr>
              <a:t>    return (</a:t>
            </a:r>
            <a:r>
              <a:rPr lang="en-US" dirty="0" err="1">
                <a:latin typeface="Consolas" panose="020B0609020204030204" pitchFamily="49" charset="0"/>
              </a:rPr>
              <a:t>u.x</a:t>
            </a:r>
            <a:r>
              <a:rPr lang="en-US" dirty="0">
                <a:latin typeface="Consolas" panose="020B0609020204030204" pitchFamily="49" charset="0"/>
              </a:rPr>
              <a:t>_ == </a:t>
            </a:r>
            <a:r>
              <a:rPr lang="en-US" dirty="0" err="1">
                <a:latin typeface="Consolas" panose="020B0609020204030204" pitchFamily="49" charset="0"/>
              </a:rPr>
              <a:t>v.x</a:t>
            </a:r>
            <a:r>
              <a:rPr lang="en-US" dirty="0">
                <a:latin typeface="Consolas" panose="020B0609020204030204" pitchFamily="49" charset="0"/>
              </a:rPr>
              <a:t>_) &amp;&amp; (</a:t>
            </a:r>
            <a:r>
              <a:rPr lang="en-US" dirty="0" err="1">
                <a:latin typeface="Consolas" panose="020B0609020204030204" pitchFamily="49" charset="0"/>
              </a:rPr>
              <a:t>u.y</a:t>
            </a:r>
            <a:r>
              <a:rPr lang="en-US" dirty="0">
                <a:latin typeface="Consolas" panose="020B0609020204030204" pitchFamily="49" charset="0"/>
              </a:rPr>
              <a:t>_ == </a:t>
            </a:r>
            <a:r>
              <a:rPr lang="en-US" dirty="0" err="1">
                <a:latin typeface="Consolas" panose="020B0609020204030204" pitchFamily="49" charset="0"/>
              </a:rPr>
              <a:t>v.y</a:t>
            </a:r>
            <a:r>
              <a:rPr lang="en-US" dirty="0">
                <a:latin typeface="Consolas" panose="020B0609020204030204" pitchFamily="49" charset="0"/>
              </a:rPr>
              <a:t>_) &amp;&amp; (</a:t>
            </a:r>
            <a:r>
              <a:rPr lang="en-US" dirty="0" err="1">
                <a:latin typeface="Consolas" panose="020B0609020204030204" pitchFamily="49" charset="0"/>
              </a:rPr>
              <a:t>u.z</a:t>
            </a:r>
            <a:r>
              <a:rPr lang="en-US" dirty="0">
                <a:latin typeface="Consolas" panose="020B0609020204030204" pitchFamily="49" charset="0"/>
              </a:rPr>
              <a:t>_ == </a:t>
            </a:r>
            <a:r>
              <a:rPr lang="en-US" dirty="0" err="1">
                <a:latin typeface="Consolas" panose="020B0609020204030204" pitchFamily="49" charset="0"/>
              </a:rPr>
              <a:t>v.z</a:t>
            </a:r>
            <a:r>
              <a:rPr lang="en-US" dirty="0">
                <a:latin typeface="Consolas" panose="020B0609020204030204" pitchFamily="49" charset="0"/>
              </a:rPr>
              <a:t>_);</a:t>
            </a:r>
            <a:br>
              <a:rPr lang="en-US" dirty="0">
                <a:latin typeface="Consolas" panose="020B0609020204030204" pitchFamily="49" charset="0"/>
              </a:rPr>
            </a:br>
            <a:r>
              <a:rPr lang="en-US" dirty="0">
                <a:latin typeface="Consolas" panose="020B0609020204030204" pitchFamily="49" charset="0"/>
              </a:rPr>
              <a:t>}</a:t>
            </a:r>
          </a:p>
          <a:p>
            <a:pPr marL="457200" lvl="3" indent="0">
              <a:buNone/>
            </a:pPr>
            <a:endParaRPr lang="en-US" dirty="0">
              <a:latin typeface="Consolas" panose="020B0609020204030204" pitchFamily="49" charset="0"/>
            </a:endParaRPr>
          </a:p>
          <a:p>
            <a:pPr marL="457200" lvl="3" indent="0">
              <a:buNone/>
            </a:pPr>
            <a:r>
              <a:rPr lang="en-US" dirty="0">
                <a:latin typeface="Consolas" panose="020B0609020204030204" pitchFamily="49" charset="0"/>
              </a:rPr>
              <a:t>bool operator!=( Vector_3d const &amp;u, Vector_3d const &amp;v ) {</a:t>
            </a:r>
            <a:br>
              <a:rPr lang="en-US" dirty="0">
                <a:latin typeface="Consolas" panose="020B0609020204030204" pitchFamily="49" charset="0"/>
              </a:rPr>
            </a:br>
            <a:r>
              <a:rPr lang="en-US" dirty="0">
                <a:latin typeface="Consolas" panose="020B0609020204030204" pitchFamily="49" charset="0"/>
              </a:rPr>
              <a:t>    return !(u == v);</a:t>
            </a:r>
            <a:br>
              <a:rPr lang="en-US" dirty="0">
                <a:latin typeface="Consolas" panose="020B0609020204030204" pitchFamily="49" charset="0"/>
              </a:rPr>
            </a:br>
            <a:r>
              <a:rPr lang="en-US" dirty="0">
                <a:latin typeface="Consolas" panose="020B0609020204030204" pitchFamily="49" charset="0"/>
              </a:rPr>
              <a:t>}</a:t>
            </a:r>
          </a:p>
          <a:p>
            <a:pPr marL="0" lvl="2" indent="0">
              <a:buNone/>
            </a:pPr>
            <a:endParaRPr lang="en-US" dirty="0">
              <a:latin typeface="Consolas" panose="020B0609020204030204" pitchFamily="49" charset="0"/>
            </a:endParaRPr>
          </a:p>
          <a:p>
            <a:pPr marL="0" indent="0">
              <a:buNone/>
            </a:pPr>
            <a:endParaRPr lang="en-US" dirty="0"/>
          </a:p>
        </p:txBody>
      </p:sp>
      <p:pic>
        <p:nvPicPr>
          <p:cNvPr id="5" name="Audio 4">
            <a:hlinkClick r:id="" action="ppaction://media"/>
            <a:extLst>
              <a:ext uri="{FF2B5EF4-FFF2-40B4-BE49-F238E27FC236}">
                <a16:creationId xmlns:a16="http://schemas.microsoft.com/office/drawing/2014/main" id="{1E41D1F2-E2B8-482E-B72F-782E46FCD86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01862809"/>
      </p:ext>
    </p:extLst>
  </p:cSld>
  <p:clrMapOvr>
    <a:masterClrMapping/>
  </p:clrMapOvr>
  <mc:AlternateContent xmlns:mc="http://schemas.openxmlformats.org/markup-compatibility/2006">
    <mc:Choice xmlns:p14="http://schemas.microsoft.com/office/powerpoint/2010/main" Requires="p14">
      <p:transition spd="slow" p14:dur="2000" advTm="93147"/>
    </mc:Choice>
    <mc:Fallback>
      <p:transition spd="slow" advTm="93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Operators on vectors</a:t>
            </a:r>
          </a:p>
        </p:txBody>
      </p:sp>
      <p:sp>
        <p:nvSpPr>
          <p:cNvPr id="3" name="Content Placeholder 2"/>
          <p:cNvSpPr>
            <a:spLocks noGrp="1"/>
          </p:cNvSpPr>
          <p:nvPr>
            <p:ph idx="1"/>
          </p:nvPr>
        </p:nvSpPr>
        <p:spPr>
          <a:xfrm>
            <a:off x="457200" y="1600200"/>
            <a:ext cx="8686800" cy="4525963"/>
          </a:xfrm>
        </p:spPr>
        <p:txBody>
          <a:bodyPr/>
          <a:lstStyle/>
          <a:p>
            <a:r>
              <a:rPr lang="en-US" dirty="0"/>
              <a:t>What not to overload?</a:t>
            </a:r>
          </a:p>
          <a:p>
            <a:pPr lvl="1"/>
            <a:r>
              <a:rPr lang="en-US" dirty="0"/>
              <a:t>Can you divide a scalar by a vector?</a:t>
            </a:r>
          </a:p>
          <a:p>
            <a:pPr marL="0" lvl="2" indent="0">
              <a:buNone/>
            </a:pPr>
            <a:r>
              <a:rPr lang="en-US" dirty="0">
                <a:latin typeface="Consolas" panose="020B0609020204030204" pitchFamily="49" charset="0"/>
              </a:rPr>
              <a:t>   Vector_3d operator/( double </a:t>
            </a:r>
            <a:r>
              <a:rPr lang="en-US" dirty="0" err="1">
                <a:latin typeface="Consolas" panose="020B0609020204030204" pitchFamily="49" charset="0"/>
              </a:rPr>
              <a:t>const</a:t>
            </a:r>
            <a:r>
              <a:rPr lang="en-US" dirty="0">
                <a:latin typeface="Consolas" panose="020B0609020204030204" pitchFamily="49" charset="0"/>
              </a:rPr>
              <a:t> s, Vector_3d </a:t>
            </a:r>
            <a:r>
              <a:rPr lang="en-US" dirty="0" err="1">
                <a:latin typeface="Consolas" panose="020B0609020204030204" pitchFamily="49" charset="0"/>
              </a:rPr>
              <a:t>const</a:t>
            </a:r>
            <a:r>
              <a:rPr lang="en-US" dirty="0">
                <a:latin typeface="Consolas" panose="020B0609020204030204" pitchFamily="49" charset="0"/>
              </a:rPr>
              <a:t> &amp;u );</a:t>
            </a:r>
          </a:p>
          <a:p>
            <a:pPr marL="0" lvl="2" indent="0">
              <a:buNone/>
            </a:pPr>
            <a:endParaRPr lang="en-US" dirty="0">
              <a:latin typeface="Consolas" panose="020B0609020204030204" pitchFamily="49" charset="0"/>
            </a:endParaRPr>
          </a:p>
          <a:p>
            <a:pPr lvl="1"/>
            <a:r>
              <a:rPr lang="en-US" dirty="0"/>
              <a:t>What should this do?</a:t>
            </a:r>
          </a:p>
          <a:p>
            <a:pPr marL="0" lvl="2" indent="0">
              <a:buNone/>
            </a:pPr>
            <a:r>
              <a:rPr lang="en-US" dirty="0">
                <a:latin typeface="Consolas" panose="020B0609020204030204" pitchFamily="49" charset="0"/>
              </a:rPr>
              <a:t>   double    operator*( Vector_3d const &amp;u, Vector_3d const &amp;v );</a:t>
            </a:r>
          </a:p>
          <a:p>
            <a:pPr marL="0" lvl="2" indent="0">
              <a:buNone/>
            </a:pPr>
            <a:r>
              <a:rPr lang="en-US" dirty="0">
                <a:latin typeface="Consolas" panose="020B0609020204030204" pitchFamily="49" charset="0"/>
              </a:rPr>
              <a:t>   Vector_3d operator*( Vector_3d </a:t>
            </a:r>
            <a:r>
              <a:rPr lang="en-US" dirty="0" err="1">
                <a:latin typeface="Consolas" panose="020B0609020204030204" pitchFamily="49" charset="0"/>
              </a:rPr>
              <a:t>const</a:t>
            </a:r>
            <a:r>
              <a:rPr lang="en-US" dirty="0">
                <a:latin typeface="Consolas" panose="020B0609020204030204" pitchFamily="49" charset="0"/>
              </a:rPr>
              <a:t> &amp;u, Vector_3d </a:t>
            </a:r>
            <a:r>
              <a:rPr lang="en-US" dirty="0" err="1">
                <a:latin typeface="Consolas" panose="020B0609020204030204" pitchFamily="49" charset="0"/>
              </a:rPr>
              <a:t>const</a:t>
            </a:r>
            <a:r>
              <a:rPr lang="en-US" dirty="0">
                <a:latin typeface="Consolas" panose="020B0609020204030204" pitchFamily="49" charset="0"/>
              </a:rPr>
              <a:t> &amp;v );</a:t>
            </a:r>
          </a:p>
          <a:p>
            <a:pPr lvl="2"/>
            <a:r>
              <a:rPr lang="en-US" dirty="0">
                <a:solidFill>
                  <a:prstClr val="black"/>
                </a:solidFill>
              </a:rPr>
              <a:t>Is it the inner product, or is it the cross product?</a:t>
            </a:r>
          </a:p>
          <a:p>
            <a:pPr lvl="2"/>
            <a:r>
              <a:rPr lang="en-US" dirty="0">
                <a:solidFill>
                  <a:prstClr val="black"/>
                </a:solidFill>
              </a:rPr>
              <a:t>For clarity, this author would leave both as named functions:</a:t>
            </a:r>
          </a:p>
          <a:p>
            <a:pPr marL="914400" lvl="2" indent="0">
              <a:buNone/>
            </a:pPr>
            <a:r>
              <a:rPr lang="en-US" dirty="0">
                <a:solidFill>
                  <a:prstClr val="black"/>
                </a:solidFill>
              </a:rPr>
              <a:t>	</a:t>
            </a:r>
            <a:r>
              <a:rPr lang="en-US" dirty="0">
                <a:solidFill>
                  <a:prstClr val="black"/>
                </a:solidFill>
                <a:latin typeface="Consolas" panose="020B0609020204030204" pitchFamily="49" charset="0"/>
              </a:rPr>
              <a:t>inner(…)</a:t>
            </a:r>
            <a:r>
              <a:rPr lang="en-US" dirty="0">
                <a:solidFill>
                  <a:prstClr val="black"/>
                </a:solidFill>
              </a:rPr>
              <a:t> and </a:t>
            </a:r>
            <a:r>
              <a:rPr lang="en-US" dirty="0">
                <a:solidFill>
                  <a:prstClr val="black"/>
                </a:solidFill>
                <a:latin typeface="Consolas" panose="020B0609020204030204" pitchFamily="49" charset="0"/>
              </a:rPr>
              <a:t>cross(…)</a:t>
            </a:r>
          </a:p>
          <a:p>
            <a:pPr lvl="2"/>
            <a:endParaRPr lang="en-US" dirty="0">
              <a:solidFill>
                <a:prstClr val="black"/>
              </a:solidFill>
            </a:endParaRPr>
          </a:p>
          <a:p>
            <a:pPr lvl="1"/>
            <a:r>
              <a:rPr lang="en-US" dirty="0">
                <a:solidFill>
                  <a:prstClr val="black"/>
                </a:solidFill>
              </a:rPr>
              <a:t>Should </a:t>
            </a:r>
            <a:r>
              <a:rPr lang="en-US" dirty="0">
                <a:solidFill>
                  <a:prstClr val="black"/>
                </a:solidFill>
                <a:latin typeface="Consolas" panose="020B0609020204030204" pitchFamily="49" charset="0"/>
              </a:rPr>
              <a:t>u + 2.5</a:t>
            </a:r>
            <a:r>
              <a:rPr lang="en-US" dirty="0">
                <a:solidFill>
                  <a:prstClr val="black"/>
                </a:solidFill>
              </a:rPr>
              <a:t> add </a:t>
            </a:r>
            <a:r>
              <a:rPr lang="en-US" dirty="0">
                <a:solidFill>
                  <a:prstClr val="black"/>
                </a:solidFill>
                <a:latin typeface="Consolas" panose="020B0609020204030204" pitchFamily="49" charset="0"/>
              </a:rPr>
              <a:t>2.5</a:t>
            </a:r>
            <a:r>
              <a:rPr lang="en-US" dirty="0">
                <a:solidFill>
                  <a:prstClr val="black"/>
                </a:solidFill>
              </a:rPr>
              <a:t> to each entry of the vector </a:t>
            </a:r>
            <a:r>
              <a:rPr lang="en-US" dirty="0">
                <a:solidFill>
                  <a:prstClr val="black"/>
                </a:solidFill>
                <a:latin typeface="Consolas" panose="020B0609020204030204" pitchFamily="49" charset="0"/>
              </a:rPr>
              <a:t>u</a:t>
            </a:r>
            <a:r>
              <a:rPr lang="en-US" dirty="0">
                <a:solidFill>
                  <a:prstClr val="black"/>
                </a:solidFill>
              </a:rPr>
              <a:t>?</a:t>
            </a:r>
            <a:endParaRPr lang="en-US" sz="1800" dirty="0">
              <a:solidFill>
                <a:prstClr val="black"/>
              </a:solidFill>
              <a:latin typeface="Consolas" panose="020B0609020204030204" pitchFamily="49" charset="0"/>
            </a:endParaRPr>
          </a:p>
          <a:p>
            <a:pPr marL="457200" lvl="1" indent="0">
              <a:buNone/>
            </a:pPr>
            <a:r>
              <a:rPr lang="en-US" sz="1800" dirty="0">
                <a:solidFill>
                  <a:prstClr val="black"/>
                </a:solidFill>
                <a:latin typeface="Consolas" panose="020B0609020204030204" pitchFamily="49" charset="0"/>
              </a:rPr>
              <a:t>Vector_3d operator+( Vector_3d const &amp;u, double const s );</a:t>
            </a:r>
          </a:p>
          <a:p>
            <a:pPr marL="457200" lvl="1" indent="0">
              <a:buNone/>
            </a:pPr>
            <a:r>
              <a:rPr lang="en-US" sz="1800" dirty="0">
                <a:solidFill>
                  <a:prstClr val="black"/>
                </a:solidFill>
                <a:latin typeface="Consolas" panose="020B0609020204030204" pitchFamily="49" charset="0"/>
              </a:rPr>
              <a:t>Vector_3d operator+( double const s, Vector_3d const &amp;u );</a:t>
            </a:r>
            <a:endParaRPr lang="en-US" dirty="0">
              <a:solidFill>
                <a:prstClr val="black"/>
              </a:solidFill>
            </a:endParaRPr>
          </a:p>
          <a:p>
            <a:pPr marL="457200" lvl="1" indent="0">
              <a:buNone/>
            </a:pPr>
            <a:endParaRPr lang="en-US" dirty="0">
              <a:solidFill>
                <a:prstClr val="black"/>
              </a:solidFill>
            </a:endParaRPr>
          </a:p>
          <a:p>
            <a:pPr marL="0" lvl="2" indent="0">
              <a:buNone/>
            </a:pPr>
            <a:endParaRPr lang="en-US" dirty="0">
              <a:latin typeface="Consolas" panose="020B0609020204030204" pitchFamily="49" charset="0"/>
            </a:endParaRPr>
          </a:p>
        </p:txBody>
      </p:sp>
      <p:pic>
        <p:nvPicPr>
          <p:cNvPr id="5" name="Audio 4">
            <a:hlinkClick r:id="" action="ppaction://media"/>
            <a:extLst>
              <a:ext uri="{FF2B5EF4-FFF2-40B4-BE49-F238E27FC236}">
                <a16:creationId xmlns:a16="http://schemas.microsoft.com/office/drawing/2014/main" id="{800A43BC-868E-410F-9792-E1AE1247DB0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23308406"/>
      </p:ext>
    </p:extLst>
  </p:cSld>
  <p:clrMapOvr>
    <a:masterClrMapping/>
  </p:clrMapOvr>
  <mc:AlternateContent xmlns:mc="http://schemas.openxmlformats.org/markup-compatibility/2006">
    <mc:Choice xmlns:p14="http://schemas.microsoft.com/office/powerpoint/2010/main" Requires="p14">
      <p:transition spd="slow" p14:dur="2000" advTm="117262"/>
    </mc:Choice>
    <mc:Fallback>
      <p:transition spd="slow" advTm="117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Operators on vectors</a:t>
            </a:r>
          </a:p>
        </p:txBody>
      </p:sp>
      <p:sp>
        <p:nvSpPr>
          <p:cNvPr id="3" name="Content Placeholder 2"/>
          <p:cNvSpPr>
            <a:spLocks noGrp="1"/>
          </p:cNvSpPr>
          <p:nvPr>
            <p:ph idx="1"/>
          </p:nvPr>
        </p:nvSpPr>
        <p:spPr>
          <a:xfrm>
            <a:off x="457200" y="1600200"/>
            <a:ext cx="8686800" cy="4525963"/>
          </a:xfrm>
        </p:spPr>
        <p:txBody>
          <a:bodyPr/>
          <a:lstStyle/>
          <a:p>
            <a:r>
              <a:rPr lang="en-US" dirty="0"/>
              <a:t>You can also overload all the automatic assignment operators:</a:t>
            </a:r>
          </a:p>
          <a:p>
            <a:pPr marL="457200" lvl="3" indent="0">
              <a:buNone/>
            </a:pPr>
            <a:r>
              <a:rPr lang="en-US" sz="1800" dirty="0">
                <a:latin typeface="Consolas" panose="020B0609020204030204" pitchFamily="49" charset="0"/>
              </a:rPr>
              <a:t>Vector_3d &amp;operator+=( Vector_3d &amp;u, Vector_3d const &amp;v );</a:t>
            </a:r>
          </a:p>
          <a:p>
            <a:pPr marL="457200" lvl="3" indent="0">
              <a:buNone/>
            </a:pPr>
            <a:r>
              <a:rPr lang="en-US" sz="1800" dirty="0">
                <a:latin typeface="Consolas" panose="020B0609020204030204" pitchFamily="49" charset="0"/>
              </a:rPr>
              <a:t>Vector_3d &amp;operator-=( Vector_3d &amp;u, Vector_3d </a:t>
            </a:r>
            <a:r>
              <a:rPr lang="en-US" sz="1800" dirty="0" err="1">
                <a:latin typeface="Consolas" panose="020B0609020204030204" pitchFamily="49" charset="0"/>
              </a:rPr>
              <a:t>const</a:t>
            </a:r>
            <a:r>
              <a:rPr lang="en-US" sz="1800" dirty="0">
                <a:latin typeface="Consolas" panose="020B0609020204030204" pitchFamily="49" charset="0"/>
              </a:rPr>
              <a:t> &amp;v );</a:t>
            </a:r>
          </a:p>
          <a:p>
            <a:pPr marL="457200" lvl="3" indent="0">
              <a:buNone/>
            </a:pPr>
            <a:r>
              <a:rPr lang="en-US" sz="1800" dirty="0">
                <a:latin typeface="Consolas" panose="020B0609020204030204" pitchFamily="49" charset="0"/>
              </a:rPr>
              <a:t>Vector_3d &amp;operator*=( Vector_3d &amp;u, double </a:t>
            </a:r>
            <a:r>
              <a:rPr lang="en-US" sz="1800" dirty="0" err="1">
                <a:latin typeface="Consolas" panose="020B0609020204030204" pitchFamily="49" charset="0"/>
              </a:rPr>
              <a:t>const</a:t>
            </a:r>
            <a:r>
              <a:rPr lang="en-US" sz="1800" dirty="0">
                <a:latin typeface="Consolas" panose="020B0609020204030204" pitchFamily="49" charset="0"/>
              </a:rPr>
              <a:t> s );</a:t>
            </a:r>
          </a:p>
          <a:p>
            <a:pPr marL="457200" lvl="3" indent="0">
              <a:buNone/>
            </a:pPr>
            <a:r>
              <a:rPr lang="en-US" sz="1800" dirty="0">
                <a:latin typeface="Consolas" panose="020B0609020204030204" pitchFamily="49" charset="0"/>
              </a:rPr>
              <a:t>Vector_3d &amp;operator/=( Vector_3d &amp;u, double const s );</a:t>
            </a:r>
          </a:p>
          <a:p>
            <a:pPr marL="400050" lvl="1" indent="0">
              <a:buNone/>
            </a:pPr>
            <a:endParaRPr lang="en-US" sz="2000" dirty="0"/>
          </a:p>
        </p:txBody>
      </p:sp>
      <p:pic>
        <p:nvPicPr>
          <p:cNvPr id="6" name="Audio 5">
            <a:hlinkClick r:id="" action="ppaction://media"/>
            <a:extLst>
              <a:ext uri="{FF2B5EF4-FFF2-40B4-BE49-F238E27FC236}">
                <a16:creationId xmlns:a16="http://schemas.microsoft.com/office/drawing/2014/main" id="{877A3736-D466-4974-8645-3421DE60B3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73747583"/>
      </p:ext>
    </p:extLst>
  </p:cSld>
  <p:clrMapOvr>
    <a:masterClrMapping/>
  </p:clrMapOvr>
  <mc:AlternateContent xmlns:mc="http://schemas.openxmlformats.org/markup-compatibility/2006">
    <mc:Choice xmlns:p14="http://schemas.microsoft.com/office/powerpoint/2010/main" Requires="p14">
      <p:transition spd="slow" p14:dur="2000" advTm="11757"/>
    </mc:Choice>
    <mc:Fallback>
      <p:transition spd="slow" advTm="11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Operators on vectors</a:t>
            </a:r>
          </a:p>
        </p:txBody>
      </p:sp>
      <p:sp>
        <p:nvSpPr>
          <p:cNvPr id="3" name="Content Placeholder 2"/>
          <p:cNvSpPr>
            <a:spLocks noGrp="1"/>
          </p:cNvSpPr>
          <p:nvPr>
            <p:ph idx="1"/>
          </p:nvPr>
        </p:nvSpPr>
        <p:spPr>
          <a:xfrm>
            <a:off x="457200" y="1600200"/>
            <a:ext cx="8686800" cy="4525963"/>
          </a:xfrm>
        </p:spPr>
        <p:txBody>
          <a:bodyPr/>
          <a:lstStyle/>
          <a:p>
            <a:r>
              <a:rPr lang="en-US" dirty="0"/>
              <a:t>In each of these, we could reuse code we have already authored:</a:t>
            </a:r>
            <a:endParaRPr lang="en-US" dirty="0">
              <a:latin typeface="Consolas" panose="020B0609020204030204" pitchFamily="49" charset="0"/>
            </a:endParaRPr>
          </a:p>
          <a:p>
            <a:pPr marL="457200" lvl="1" indent="0">
              <a:buNone/>
            </a:pPr>
            <a:r>
              <a:rPr lang="en-US" dirty="0">
                <a:latin typeface="Consolas" panose="020B0609020204030204" pitchFamily="49" charset="0"/>
              </a:rPr>
              <a:t>Vector_3d &amp;operator+=( Vector_3d &amp;u, Vector_3d </a:t>
            </a:r>
            <a:r>
              <a:rPr lang="en-US" dirty="0" err="1">
                <a:latin typeface="Consolas" panose="020B0609020204030204" pitchFamily="49" charset="0"/>
              </a:rPr>
              <a:t>const</a:t>
            </a:r>
            <a:r>
              <a:rPr lang="en-US" dirty="0">
                <a:latin typeface="Consolas" panose="020B0609020204030204" pitchFamily="49" charset="0"/>
              </a:rPr>
              <a:t> &amp;v ) {</a:t>
            </a:r>
          </a:p>
          <a:p>
            <a:pPr marL="457200" lvl="1" indent="0">
              <a:buNone/>
            </a:pPr>
            <a:r>
              <a:rPr lang="en-US" dirty="0">
                <a:latin typeface="Consolas" panose="020B0609020204030204" pitchFamily="49" charset="0"/>
              </a:rPr>
              <a:t>    u = u + v;</a:t>
            </a:r>
          </a:p>
          <a:p>
            <a:pPr marL="457200" lvl="1" indent="0">
              <a:buNone/>
            </a:pPr>
            <a:r>
              <a:rPr lang="en-US" dirty="0">
                <a:latin typeface="Consolas" panose="020B0609020204030204" pitchFamily="49" charset="0"/>
              </a:rPr>
              <a:t>    return u;</a:t>
            </a:r>
          </a:p>
          <a:p>
            <a:pPr marL="457200" lvl="1" indent="0">
              <a:buNone/>
            </a:pPr>
            <a:r>
              <a:rPr lang="en-US" dirty="0">
                <a:latin typeface="Consolas" panose="020B0609020204030204" pitchFamily="49" charset="0"/>
              </a:rPr>
              <a:t>}</a:t>
            </a:r>
          </a:p>
          <a:p>
            <a:pPr lvl="1"/>
            <a:endParaRPr lang="en-US" dirty="0"/>
          </a:p>
          <a:p>
            <a:pPr lvl="1"/>
            <a:r>
              <a:rPr lang="en-US" dirty="0"/>
              <a:t>One critical point: the automatic assignment operators must</a:t>
            </a:r>
            <a:br>
              <a:rPr lang="en-US" dirty="0"/>
            </a:br>
            <a:r>
              <a:rPr lang="en-US" dirty="0"/>
              <a:t>return the left-hand operand by reference</a:t>
            </a:r>
          </a:p>
        </p:txBody>
      </p:sp>
      <p:pic>
        <p:nvPicPr>
          <p:cNvPr id="6" name="Audio 5">
            <a:hlinkClick r:id="" action="ppaction://media"/>
            <a:extLst>
              <a:ext uri="{FF2B5EF4-FFF2-40B4-BE49-F238E27FC236}">
                <a16:creationId xmlns:a16="http://schemas.microsoft.com/office/drawing/2014/main" id="{2C9F26B6-29BA-48E0-A903-1C6E457179B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45522741"/>
      </p:ext>
    </p:extLst>
  </p:cSld>
  <p:clrMapOvr>
    <a:masterClrMapping/>
  </p:clrMapOvr>
  <mc:AlternateContent xmlns:mc="http://schemas.openxmlformats.org/markup-compatibility/2006">
    <mc:Choice xmlns:p14="http://schemas.microsoft.com/office/powerpoint/2010/main" Requires="p14">
      <p:transition spd="slow" p14:dur="2000" advTm="63163"/>
    </mc:Choice>
    <mc:Fallback>
      <p:transition spd="slow" advTm="63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Operators on vectors</a:t>
            </a:r>
          </a:p>
        </p:txBody>
      </p:sp>
      <p:sp>
        <p:nvSpPr>
          <p:cNvPr id="3" name="Content Placeholder 2"/>
          <p:cNvSpPr>
            <a:spLocks noGrp="1"/>
          </p:cNvSpPr>
          <p:nvPr>
            <p:ph idx="1"/>
          </p:nvPr>
        </p:nvSpPr>
        <p:spPr>
          <a:xfrm>
            <a:off x="457200" y="1600200"/>
            <a:ext cx="8686800" cy="4525963"/>
          </a:xfrm>
        </p:spPr>
        <p:txBody>
          <a:bodyPr/>
          <a:lstStyle/>
          <a:p>
            <a:r>
              <a:rPr lang="en-US" dirty="0"/>
              <a:t>What is most desirable, perhaps, however, is to get the vector class</a:t>
            </a:r>
            <a:br>
              <a:rPr lang="en-US" dirty="0"/>
            </a:br>
            <a:r>
              <a:rPr lang="en-US" dirty="0"/>
              <a:t>to work with </a:t>
            </a:r>
            <a:r>
              <a:rPr lang="en-US" dirty="0">
                <a:latin typeface="Consolas" panose="020B0609020204030204" pitchFamily="49" charset="0"/>
              </a:rPr>
              <a:t>std::</a:t>
            </a:r>
            <a:r>
              <a:rPr lang="en-US" dirty="0" err="1">
                <a:latin typeface="Consolas" panose="020B0609020204030204" pitchFamily="49" charset="0"/>
              </a:rPr>
              <a:t>cout</a:t>
            </a:r>
            <a:endParaRPr lang="en-US" dirty="0">
              <a:latin typeface="Consolas" panose="020B0609020204030204" pitchFamily="49" charset="0"/>
            </a:endParaRPr>
          </a:p>
          <a:p>
            <a:pPr marL="457200" lvl="1" indent="0">
              <a:buNone/>
            </a:pPr>
            <a:r>
              <a:rPr lang="en-US" dirty="0"/>
              <a:t>		</a:t>
            </a:r>
            <a:r>
              <a:rPr lang="en-US" dirty="0">
                <a:latin typeface="Consolas" panose="020B0609020204030204" pitchFamily="49" charset="0"/>
              </a:rPr>
              <a:t>std::</a:t>
            </a:r>
            <a:r>
              <a:rPr lang="en-US" dirty="0" err="1">
                <a:latin typeface="Consolas" panose="020B0609020204030204" pitchFamily="49" charset="0"/>
              </a:rPr>
              <a:t>cout</a:t>
            </a:r>
            <a:r>
              <a:rPr lang="en-US" dirty="0">
                <a:latin typeface="Consolas" panose="020B0609020204030204" pitchFamily="49" charset="0"/>
              </a:rPr>
              <a:t> &lt;&lt; u;</a:t>
            </a:r>
          </a:p>
          <a:p>
            <a:pPr lvl="1"/>
            <a:r>
              <a:rPr lang="en-US" dirty="0"/>
              <a:t>The class of </a:t>
            </a:r>
            <a:r>
              <a:rPr lang="en-US" dirty="0">
                <a:latin typeface="Consolas" panose="020B0609020204030204" pitchFamily="49" charset="0"/>
              </a:rPr>
              <a:t>std::</a:t>
            </a:r>
            <a:r>
              <a:rPr lang="en-US" dirty="0" err="1">
                <a:latin typeface="Consolas" panose="020B0609020204030204" pitchFamily="49" charset="0"/>
              </a:rPr>
              <a:t>cout</a:t>
            </a:r>
            <a:r>
              <a:rPr lang="en-US" dirty="0"/>
              <a:t> is </a:t>
            </a:r>
            <a:r>
              <a:rPr lang="en-US" dirty="0">
                <a:latin typeface="Consolas" panose="020B0609020204030204" pitchFamily="49" charset="0"/>
              </a:rPr>
              <a:t>std::</a:t>
            </a:r>
            <a:r>
              <a:rPr lang="en-US" dirty="0" err="1">
                <a:latin typeface="Consolas" panose="020B0609020204030204" pitchFamily="49" charset="0"/>
              </a:rPr>
              <a:t>ostream</a:t>
            </a:r>
            <a:endParaRPr lang="en-US" dirty="0">
              <a:latin typeface="Consolas" panose="020B0609020204030204" pitchFamily="49" charset="0"/>
            </a:endParaRPr>
          </a:p>
          <a:p>
            <a:pPr marL="457200" lvl="1" indent="0">
              <a:buNone/>
            </a:pPr>
            <a:r>
              <a:rPr lang="en-US" sz="1800" dirty="0">
                <a:latin typeface="Consolas" panose="020B0609020204030204" pitchFamily="49" charset="0"/>
              </a:rPr>
              <a:t>std::</a:t>
            </a:r>
            <a:r>
              <a:rPr lang="en-US" sz="1800" dirty="0" err="1">
                <a:latin typeface="Consolas" panose="020B0609020204030204" pitchFamily="49" charset="0"/>
              </a:rPr>
              <a:t>ostream</a:t>
            </a:r>
            <a:r>
              <a:rPr lang="en-US" sz="1800" dirty="0">
                <a:latin typeface="Consolas" panose="020B0609020204030204" pitchFamily="49" charset="0"/>
              </a:rPr>
              <a:t> &amp;operator&lt;&lt;( </a:t>
            </a:r>
            <a:r>
              <a:rPr lang="en-US" sz="1800" dirty="0" err="1">
                <a:latin typeface="Consolas" panose="020B0609020204030204" pitchFamily="49" charset="0"/>
              </a:rPr>
              <a:t>ostream</a:t>
            </a:r>
            <a:r>
              <a:rPr lang="en-US" sz="1800" dirty="0">
                <a:latin typeface="Consolas" panose="020B0609020204030204" pitchFamily="49" charset="0"/>
              </a:rPr>
              <a:t> &amp;out, Vector_3d const &amp;u ) {</a:t>
            </a:r>
          </a:p>
          <a:p>
            <a:pPr marL="457200" lvl="1" indent="0">
              <a:buNone/>
            </a:pPr>
            <a:r>
              <a:rPr lang="en-US" sz="1800" dirty="0">
                <a:latin typeface="Consolas" panose="020B0609020204030204" pitchFamily="49" charset="0"/>
              </a:rPr>
              <a:t>    out &lt;&lt; "(" &lt;&lt; </a:t>
            </a:r>
            <a:r>
              <a:rPr lang="en-US" sz="1800" dirty="0" err="1">
                <a:latin typeface="Consolas" panose="020B0609020204030204" pitchFamily="49" charset="0"/>
              </a:rPr>
              <a:t>u.x</a:t>
            </a:r>
            <a:r>
              <a:rPr lang="en-US" sz="1800" dirty="0">
                <a:latin typeface="Consolas" panose="020B0609020204030204" pitchFamily="49" charset="0"/>
              </a:rPr>
              <a:t>_ &lt;&lt; ", " + </a:t>
            </a:r>
            <a:r>
              <a:rPr lang="en-US" sz="1800" dirty="0" err="1">
                <a:latin typeface="Consolas" panose="020B0609020204030204" pitchFamily="49" charset="0"/>
              </a:rPr>
              <a:t>u.y</a:t>
            </a:r>
            <a:r>
              <a:rPr lang="en-US" sz="1800" dirty="0">
                <a:latin typeface="Consolas" panose="020B0609020204030204" pitchFamily="49" charset="0"/>
              </a:rPr>
              <a:t>_ + ", " + </a:t>
            </a:r>
            <a:r>
              <a:rPr lang="en-US" sz="1800" dirty="0" err="1">
                <a:latin typeface="Consolas" panose="020B0609020204030204" pitchFamily="49" charset="0"/>
              </a:rPr>
              <a:t>u.z</a:t>
            </a:r>
            <a:r>
              <a:rPr lang="en-US" sz="1800" dirty="0">
                <a:latin typeface="Consolas" panose="020B0609020204030204" pitchFamily="49" charset="0"/>
              </a:rPr>
              <a:t>_ + ")";</a:t>
            </a:r>
          </a:p>
          <a:p>
            <a:pPr marL="457200" lvl="1" indent="0">
              <a:buNone/>
            </a:pPr>
            <a:endParaRPr lang="en-US" sz="1800" dirty="0">
              <a:latin typeface="Consolas" panose="020B0609020204030204" pitchFamily="49" charset="0"/>
            </a:endParaRPr>
          </a:p>
          <a:p>
            <a:pPr marL="457200" lvl="1" indent="0">
              <a:buNone/>
            </a:pPr>
            <a:r>
              <a:rPr lang="en-US" sz="1800" dirty="0">
                <a:latin typeface="Consolas" panose="020B0609020204030204" pitchFamily="49" charset="0"/>
              </a:rPr>
              <a:t>    return out;</a:t>
            </a:r>
          </a:p>
          <a:p>
            <a:pPr marL="457200" lvl="1" indent="0">
              <a:buNone/>
            </a:pPr>
            <a:r>
              <a:rPr lang="en-US" sz="1800" dirty="0">
                <a:latin typeface="Consolas" panose="020B0609020204030204" pitchFamily="49" charset="0"/>
              </a:rPr>
              <a:t>}</a:t>
            </a:r>
          </a:p>
          <a:p>
            <a:pPr lvl="1"/>
            <a:r>
              <a:rPr lang="en-US" sz="1800" dirty="0"/>
              <a:t>Inside, treat the parameter out as if you would </a:t>
            </a:r>
            <a:r>
              <a:rPr lang="en-US" sz="1800" dirty="0">
                <a:latin typeface="Consolas" panose="020B0609020204030204" pitchFamily="49" charset="0"/>
              </a:rPr>
              <a:t>std::</a:t>
            </a:r>
            <a:r>
              <a:rPr lang="en-US" sz="1800" dirty="0" err="1">
                <a:latin typeface="Consolas" panose="020B0609020204030204" pitchFamily="49" charset="0"/>
              </a:rPr>
              <a:t>cout</a:t>
            </a:r>
            <a:endParaRPr lang="en-US" sz="1800" dirty="0">
              <a:latin typeface="Consolas" panose="020B0609020204030204" pitchFamily="49" charset="0"/>
            </a:endParaRPr>
          </a:p>
          <a:p>
            <a:pPr marL="742950" marR="0" lvl="1" indent="-285750" algn="l" defTabSz="914400" rtl="0" eaLnBrk="0" fontAlgn="base" latinLnBrk="0" hangingPunct="0">
              <a:lnSpc>
                <a:spcPct val="100000"/>
              </a:lnSpc>
              <a:spcBef>
                <a:spcPct val="20000"/>
              </a:spcBef>
              <a:spcAft>
                <a:spcPct val="0"/>
              </a:spcAft>
              <a:buClrTx/>
              <a:buSzTx/>
              <a:buFont typeface="Arial" charset="0"/>
              <a:buChar char="–"/>
              <a:tabLst/>
              <a:defRPr/>
            </a:pP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The argument </a:t>
            </a:r>
            <a:r>
              <a:rPr kumimoji="0" lang="en-US" sz="1900" b="0" i="0" u="none" strike="noStrike" kern="1200" cap="none" spc="0" normalizeH="0" baseline="0" noProof="0" dirty="0">
                <a:ln>
                  <a:noFill/>
                </a:ln>
                <a:solidFill>
                  <a:prstClr val="black"/>
                </a:solidFill>
                <a:effectLst/>
                <a:uLnTx/>
                <a:uFillTx/>
                <a:latin typeface="Consolas" panose="020B0609020204030204" pitchFamily="49" charset="0"/>
                <a:ea typeface="+mn-ea"/>
                <a:cs typeface="Arial" pitchFamily="34" charset="0"/>
              </a:rPr>
              <a:t>std::</a:t>
            </a:r>
            <a:r>
              <a:rPr kumimoji="0" lang="en-US" sz="1900" b="0" i="0" u="none" strike="noStrike" kern="1200" cap="none" spc="0" normalizeH="0" baseline="0" noProof="0" dirty="0" err="1">
                <a:ln>
                  <a:noFill/>
                </a:ln>
                <a:solidFill>
                  <a:prstClr val="black"/>
                </a:solidFill>
                <a:effectLst/>
                <a:uLnTx/>
                <a:uFillTx/>
                <a:latin typeface="Consolas" panose="020B0609020204030204" pitchFamily="49" charset="0"/>
                <a:ea typeface="+mn-ea"/>
                <a:cs typeface="Arial" pitchFamily="34" charset="0"/>
              </a:rPr>
              <a:t>cout</a:t>
            </a: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is passed by reference,</a:t>
            </a:r>
            <a:b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br>
            <a:r>
              <a:rPr kumimoji="0" lang="en-US" sz="19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itchFamily="34" charset="0"/>
              </a:rPr>
              <a:t>		and returned by reference</a:t>
            </a:r>
          </a:p>
          <a:p>
            <a:pPr marL="457200" lvl="1" indent="0">
              <a:buNone/>
            </a:pPr>
            <a:endParaRPr lang="en-US" sz="1800" dirty="0">
              <a:latin typeface="Consolas" panose="020B0609020204030204" pitchFamily="49" charset="0"/>
            </a:endParaRPr>
          </a:p>
          <a:p>
            <a:pPr lvl="1"/>
            <a:endParaRPr lang="en-US" sz="1800" dirty="0"/>
          </a:p>
        </p:txBody>
      </p:sp>
      <p:pic>
        <p:nvPicPr>
          <p:cNvPr id="8" name="Audio 7">
            <a:hlinkClick r:id="" action="ppaction://media"/>
            <a:extLst>
              <a:ext uri="{FF2B5EF4-FFF2-40B4-BE49-F238E27FC236}">
                <a16:creationId xmlns:a16="http://schemas.microsoft.com/office/drawing/2014/main" id="{AE8C753E-0DB2-4808-9293-4E5B45DD923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99912870"/>
      </p:ext>
    </p:extLst>
  </p:cSld>
  <p:clrMapOvr>
    <a:masterClrMapping/>
  </p:clrMapOvr>
  <mc:AlternateContent xmlns:mc="http://schemas.openxmlformats.org/markup-compatibility/2006">
    <mc:Choice xmlns:p14="http://schemas.microsoft.com/office/powerpoint/2010/main" Requires="p14">
      <p:transition spd="slow" p14:dur="2000" advTm="140192"/>
    </mc:Choice>
    <mc:Fallback>
      <p:transition spd="slow" advTm="140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Rational number class</a:t>
            </a:r>
            <a:endParaRPr lang="en-CA" dirty="0"/>
          </a:p>
        </p:txBody>
      </p:sp>
      <p:sp>
        <p:nvSpPr>
          <p:cNvPr id="3" name="Content Placeholder 2"/>
          <p:cNvSpPr>
            <a:spLocks noGrp="1"/>
          </p:cNvSpPr>
          <p:nvPr>
            <p:ph idx="1"/>
          </p:nvPr>
        </p:nvSpPr>
        <p:spPr/>
        <p:txBody>
          <a:bodyPr/>
          <a:lstStyle/>
          <a:p>
            <a:r>
              <a:rPr lang="en-US" dirty="0"/>
              <a:t>Next, let’s look at overriding operators for our rational number class</a:t>
            </a:r>
          </a:p>
          <a:p>
            <a:pPr marL="800100" lvl="2" indent="0">
              <a:buNone/>
            </a:pPr>
            <a:r>
              <a:rPr lang="en-US" sz="2000" dirty="0">
                <a:latin typeface="Consolas" panose="020B0609020204030204" pitchFamily="49" charset="0"/>
              </a:rPr>
              <a:t>class Rational {</a:t>
            </a:r>
          </a:p>
          <a:p>
            <a:pPr marL="800100" lvl="2" indent="0">
              <a:buNone/>
            </a:pPr>
            <a:r>
              <a:rPr lang="en-US" sz="2000" dirty="0">
                <a:latin typeface="Consolas" panose="020B0609020204030204" pitchFamily="49" charset="0"/>
              </a:rPr>
              <a:t>    public:</a:t>
            </a:r>
          </a:p>
          <a:p>
            <a:pPr marL="800100" lvl="2" indent="0">
              <a:buNone/>
            </a:pPr>
            <a:r>
              <a:rPr lang="en-US" sz="2000" dirty="0">
                <a:latin typeface="Consolas" panose="020B0609020204030204" pitchFamily="49" charset="0"/>
              </a:rPr>
              <a:t>        </a:t>
            </a:r>
            <a:r>
              <a:rPr lang="en-US" sz="2000" dirty="0" err="1">
                <a:latin typeface="Consolas" panose="020B0609020204030204" pitchFamily="49" charset="0"/>
              </a:rPr>
              <a:t>int</a:t>
            </a:r>
            <a:r>
              <a:rPr lang="en-US" sz="2000" dirty="0">
                <a:latin typeface="Consolas" panose="020B0609020204030204" pitchFamily="49" charset="0"/>
              </a:rPr>
              <a:t> </a:t>
            </a:r>
            <a:r>
              <a:rPr lang="en-US" sz="2000" dirty="0" err="1">
                <a:latin typeface="Consolas" panose="020B0609020204030204" pitchFamily="49" charset="0"/>
              </a:rPr>
              <a:t>numer</a:t>
            </a:r>
            <a:r>
              <a:rPr lang="en-US" sz="2000" dirty="0">
                <a:latin typeface="Consolas" panose="020B0609020204030204" pitchFamily="49" charset="0"/>
              </a:rPr>
              <a:t>_;</a:t>
            </a:r>
          </a:p>
          <a:p>
            <a:pPr marL="800100" lvl="2" indent="0">
              <a:buNone/>
            </a:pPr>
            <a:r>
              <a:rPr lang="en-US" sz="2000" dirty="0">
                <a:latin typeface="Consolas" panose="020B0609020204030204" pitchFamily="49" charset="0"/>
              </a:rPr>
              <a:t>        </a:t>
            </a:r>
            <a:r>
              <a:rPr lang="en-US" sz="2000" dirty="0" err="1">
                <a:latin typeface="Consolas" panose="020B0609020204030204" pitchFamily="49" charset="0"/>
              </a:rPr>
              <a:t>int</a:t>
            </a:r>
            <a:r>
              <a:rPr lang="en-US" sz="2000" dirty="0">
                <a:latin typeface="Consolas" panose="020B0609020204030204" pitchFamily="49" charset="0"/>
              </a:rPr>
              <a:t> </a:t>
            </a:r>
            <a:r>
              <a:rPr lang="en-US" sz="2000" dirty="0" err="1">
                <a:latin typeface="Consolas" panose="020B0609020204030204" pitchFamily="49" charset="0"/>
              </a:rPr>
              <a:t>denom</a:t>
            </a:r>
            <a:r>
              <a:rPr lang="en-US" sz="2000" dirty="0">
                <a:latin typeface="Consolas" panose="020B0609020204030204" pitchFamily="49" charset="0"/>
              </a:rPr>
              <a:t>_;</a:t>
            </a:r>
          </a:p>
          <a:p>
            <a:pPr marL="800100" lvl="2" indent="0">
              <a:buNone/>
            </a:pPr>
            <a:r>
              <a:rPr lang="en-US" sz="2000" dirty="0">
                <a:latin typeface="Consolas" panose="020B0609020204030204" pitchFamily="49" charset="0"/>
              </a:rPr>
              <a:t>};</a:t>
            </a:r>
          </a:p>
          <a:p>
            <a:pPr lvl="1"/>
            <a:endParaRPr lang="en-US" dirty="0"/>
          </a:p>
          <a:p>
            <a:pPr lvl="1"/>
            <a:r>
              <a:rPr lang="en-US" dirty="0"/>
              <a:t>There are many more operations that can be performed on</a:t>
            </a:r>
            <a:br>
              <a:rPr lang="en-US" dirty="0"/>
            </a:br>
            <a:r>
              <a:rPr lang="en-US" dirty="0"/>
              <a:t>rational numbers, including all arithmetic operations but also </a:t>
            </a:r>
            <a:br>
              <a:rPr lang="en-US" dirty="0"/>
            </a:br>
            <a:r>
              <a:rPr lang="en-US" dirty="0"/>
              <a:t>comparison operators</a:t>
            </a:r>
            <a:endParaRPr lang="en-CA" dirty="0"/>
          </a:p>
          <a:p>
            <a:pPr lvl="1"/>
            <a:endParaRPr lang="en-CA" dirty="0"/>
          </a:p>
        </p:txBody>
      </p:sp>
      <p:pic>
        <p:nvPicPr>
          <p:cNvPr id="6" name="Audio 5">
            <a:hlinkClick r:id="" action="ppaction://media"/>
            <a:extLst>
              <a:ext uri="{FF2B5EF4-FFF2-40B4-BE49-F238E27FC236}">
                <a16:creationId xmlns:a16="http://schemas.microsoft.com/office/drawing/2014/main" id="{BB31DF41-15EA-4068-BEF4-E122DB7FC8B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86812216"/>
      </p:ext>
    </p:extLst>
  </p:cSld>
  <p:clrMapOvr>
    <a:masterClrMapping/>
  </p:clrMapOvr>
  <mc:AlternateContent xmlns:mc="http://schemas.openxmlformats.org/markup-compatibility/2006">
    <mc:Choice xmlns:p14="http://schemas.microsoft.com/office/powerpoint/2010/main" Requires="p14">
      <p:transition spd="slow" p14:dur="2000" advTm="21626"/>
    </mc:Choice>
    <mc:Fallback>
      <p:transition spd="slow" advTm="21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Rational number class</a:t>
            </a:r>
            <a:endParaRPr lang="en-CA" dirty="0"/>
          </a:p>
        </p:txBody>
      </p:sp>
      <p:sp>
        <p:nvSpPr>
          <p:cNvPr id="3" name="Content Placeholder 2"/>
          <p:cNvSpPr>
            <a:spLocks noGrp="1"/>
          </p:cNvSpPr>
          <p:nvPr>
            <p:ph idx="1"/>
          </p:nvPr>
        </p:nvSpPr>
        <p:spPr/>
        <p:txBody>
          <a:bodyPr/>
          <a:lstStyle/>
          <a:p>
            <a:r>
              <a:rPr lang="en-US" dirty="0"/>
              <a:t>Again, reuse is very powerful here, for if one or two functions are</a:t>
            </a:r>
            <a:br>
              <a:rPr lang="en-US" dirty="0"/>
            </a:br>
            <a:r>
              <a:rPr lang="en-US" dirty="0"/>
              <a:t>authored correct, so are the rest:</a:t>
            </a:r>
          </a:p>
          <a:p>
            <a:pPr marL="800100" lvl="2" indent="0">
              <a:buNone/>
            </a:pPr>
            <a:r>
              <a:rPr lang="en-US" dirty="0">
                <a:latin typeface="Consolas" panose="020B0609020204030204" pitchFamily="49" charset="0"/>
              </a:rPr>
              <a:t>bool operator==( Rational const &amp;p, Rational const &amp;q ) {</a:t>
            </a:r>
          </a:p>
          <a:p>
            <a:pPr marL="800100" lvl="2" indent="0">
              <a:buNone/>
            </a:pPr>
            <a:r>
              <a:rPr lang="en-US" dirty="0">
                <a:latin typeface="Consolas" panose="020B0609020204030204" pitchFamily="49" charset="0"/>
              </a:rPr>
              <a:t>    return </a:t>
            </a:r>
            <a:r>
              <a:rPr lang="en-US" dirty="0" err="1">
                <a:latin typeface="Consolas" panose="020B0609020204030204" pitchFamily="49" charset="0"/>
              </a:rPr>
              <a:t>p.numer</a:t>
            </a:r>
            <a:r>
              <a:rPr lang="en-US" dirty="0">
                <a:latin typeface="Consolas" panose="020B0609020204030204" pitchFamily="49" charset="0"/>
              </a:rPr>
              <a:t>_*</a:t>
            </a:r>
            <a:r>
              <a:rPr lang="en-US" dirty="0" err="1">
                <a:latin typeface="Consolas" panose="020B0609020204030204" pitchFamily="49" charset="0"/>
              </a:rPr>
              <a:t>q.denom</a:t>
            </a:r>
            <a:r>
              <a:rPr lang="en-US" dirty="0">
                <a:latin typeface="Consolas" panose="020B0609020204030204" pitchFamily="49" charset="0"/>
              </a:rPr>
              <a:t>_ == </a:t>
            </a:r>
            <a:r>
              <a:rPr lang="en-US" dirty="0" err="1">
                <a:latin typeface="Consolas" panose="020B0609020204030204" pitchFamily="49" charset="0"/>
              </a:rPr>
              <a:t>q.numer</a:t>
            </a:r>
            <a:r>
              <a:rPr lang="en-US" dirty="0">
                <a:latin typeface="Consolas" panose="020B0609020204030204" pitchFamily="49" charset="0"/>
              </a:rPr>
              <a:t>_*</a:t>
            </a:r>
            <a:r>
              <a:rPr lang="en-US" dirty="0" err="1">
                <a:latin typeface="Consolas" panose="020B0609020204030204" pitchFamily="49" charset="0"/>
              </a:rPr>
              <a:t>p.denom</a:t>
            </a:r>
            <a:r>
              <a:rPr lang="en-US" dirty="0">
                <a:latin typeface="Consolas" panose="020B0609020204030204" pitchFamily="49" charset="0"/>
              </a:rPr>
              <a:t>_;</a:t>
            </a:r>
          </a:p>
          <a:p>
            <a:pPr marL="800100" lvl="2" indent="0">
              <a:buNone/>
            </a:pPr>
            <a:r>
              <a:rPr lang="en-US" dirty="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bool operator!=( Rational const &amp;p, Rational const &amp;q ) {</a:t>
            </a:r>
          </a:p>
          <a:p>
            <a:pPr marL="800100" lvl="2" indent="0">
              <a:buNone/>
            </a:pPr>
            <a:r>
              <a:rPr lang="en-US" dirty="0">
                <a:latin typeface="Consolas" panose="020B0609020204030204" pitchFamily="49" charset="0"/>
              </a:rPr>
              <a:t>    return !(p == q);</a:t>
            </a:r>
          </a:p>
          <a:p>
            <a:pPr marL="800100" lvl="2" indent="0">
              <a:buNone/>
            </a:pPr>
            <a:r>
              <a:rPr lang="en-US" dirty="0">
                <a:latin typeface="Consolas" panose="020B0609020204030204" pitchFamily="49" charset="0"/>
              </a:rPr>
              <a:t>}</a:t>
            </a:r>
          </a:p>
          <a:p>
            <a:pPr marL="457200" lvl="1" indent="0">
              <a:buNone/>
            </a:pPr>
            <a:endParaRPr lang="en-US" sz="1800" dirty="0"/>
          </a:p>
        </p:txBody>
      </p:sp>
      <p:pic>
        <p:nvPicPr>
          <p:cNvPr id="4" name="Audio 3">
            <a:hlinkClick r:id="" action="ppaction://media"/>
            <a:extLst>
              <a:ext uri="{FF2B5EF4-FFF2-40B4-BE49-F238E27FC236}">
                <a16:creationId xmlns:a16="http://schemas.microsoft.com/office/drawing/2014/main" id="{CCE255F7-1413-4567-9786-1D8E52247CD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95436962"/>
      </p:ext>
    </p:extLst>
  </p:cSld>
  <p:clrMapOvr>
    <a:masterClrMapping/>
  </p:clrMapOvr>
  <mc:AlternateContent xmlns:mc="http://schemas.openxmlformats.org/markup-compatibility/2006">
    <mc:Choice xmlns:p14="http://schemas.microsoft.com/office/powerpoint/2010/main" Requires="p14">
      <p:transition spd="slow" p14:dur="2000" advTm="63442"/>
    </mc:Choice>
    <mc:Fallback>
      <p:transition spd="slow" advTm="63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Rational number class</a:t>
            </a:r>
            <a:endParaRPr lang="en-CA" dirty="0"/>
          </a:p>
        </p:txBody>
      </p:sp>
      <p:sp>
        <p:nvSpPr>
          <p:cNvPr id="3" name="Content Placeholder 2"/>
          <p:cNvSpPr>
            <a:spLocks noGrp="1"/>
          </p:cNvSpPr>
          <p:nvPr>
            <p:ph idx="1"/>
          </p:nvPr>
        </p:nvSpPr>
        <p:spPr/>
        <p:txBody>
          <a:bodyPr/>
          <a:lstStyle/>
          <a:p>
            <a:r>
              <a:rPr lang="en-US" dirty="0"/>
              <a:t>Here is comparing if </a:t>
            </a:r>
            <a:r>
              <a:rPr lang="en-US" dirty="0">
                <a:latin typeface="Consolas" panose="020B0609020204030204" pitchFamily="49" charset="0"/>
              </a:rPr>
              <a:t>p &lt; q</a:t>
            </a:r>
            <a:r>
              <a:rPr lang="en-US" dirty="0"/>
              <a:t>:</a:t>
            </a:r>
          </a:p>
          <a:p>
            <a:pPr marL="800100" lvl="2" indent="0">
              <a:buNone/>
            </a:pPr>
            <a:r>
              <a:rPr lang="en-US" sz="1600" dirty="0">
                <a:latin typeface="Consolas" panose="020B0609020204030204" pitchFamily="49" charset="0"/>
              </a:rPr>
              <a:t>bool operator&lt;( Rational const &amp;p, Rational const &amp;q ) {</a:t>
            </a:r>
          </a:p>
          <a:p>
            <a:pPr marL="800100" lvl="2" indent="0">
              <a:buNone/>
            </a:pPr>
            <a:r>
              <a:rPr lang="en-US" sz="1600" dirty="0">
                <a:latin typeface="Consolas" panose="020B0609020204030204" pitchFamily="49" charset="0"/>
              </a:rPr>
              <a:t>    if ( </a:t>
            </a:r>
            <a:r>
              <a:rPr lang="en-US" sz="1600" dirty="0" err="1">
                <a:latin typeface="Consolas" panose="020B0609020204030204" pitchFamily="49" charset="0"/>
              </a:rPr>
              <a:t>p.denom</a:t>
            </a:r>
            <a:r>
              <a:rPr lang="en-US" sz="1600" dirty="0">
                <a:latin typeface="Consolas" panose="020B0609020204030204" pitchFamily="49" charset="0"/>
              </a:rPr>
              <a:t>_*</a:t>
            </a:r>
            <a:r>
              <a:rPr lang="en-US" sz="1600" dirty="0" err="1">
                <a:latin typeface="Consolas" panose="020B0609020204030204" pitchFamily="49" charset="0"/>
              </a:rPr>
              <a:t>q.denom</a:t>
            </a:r>
            <a:r>
              <a:rPr lang="en-US" sz="1600" dirty="0">
                <a:latin typeface="Consolas" panose="020B0609020204030204" pitchFamily="49" charset="0"/>
              </a:rPr>
              <a:t>_ &gt; 0 ) {</a:t>
            </a:r>
          </a:p>
          <a:p>
            <a:pPr marL="800100" lvl="2" indent="0">
              <a:buNone/>
            </a:pPr>
            <a:r>
              <a:rPr lang="en-US" sz="1600" dirty="0">
                <a:latin typeface="Consolas" panose="020B0609020204030204" pitchFamily="49" charset="0"/>
              </a:rPr>
              <a:t>        return </a:t>
            </a:r>
            <a:r>
              <a:rPr lang="en-US" sz="1600" dirty="0" err="1">
                <a:latin typeface="Consolas" panose="020B0609020204030204" pitchFamily="49" charset="0"/>
              </a:rPr>
              <a:t>p.numer</a:t>
            </a:r>
            <a:r>
              <a:rPr lang="en-US" sz="1600" dirty="0">
                <a:latin typeface="Consolas" panose="020B0609020204030204" pitchFamily="49" charset="0"/>
              </a:rPr>
              <a:t>_*</a:t>
            </a:r>
            <a:r>
              <a:rPr lang="en-US" sz="1600" dirty="0" err="1">
                <a:latin typeface="Consolas" panose="020B0609020204030204" pitchFamily="49" charset="0"/>
              </a:rPr>
              <a:t>q.denom</a:t>
            </a:r>
            <a:r>
              <a:rPr lang="en-US" sz="1600" dirty="0">
                <a:latin typeface="Consolas" panose="020B0609020204030204" pitchFamily="49" charset="0"/>
              </a:rPr>
              <a:t>_ &lt; </a:t>
            </a:r>
            <a:r>
              <a:rPr lang="en-US" sz="1600" dirty="0" err="1">
                <a:latin typeface="Consolas" panose="020B0609020204030204" pitchFamily="49" charset="0"/>
              </a:rPr>
              <a:t>q.numer</a:t>
            </a:r>
            <a:r>
              <a:rPr lang="en-US" sz="1600" dirty="0">
                <a:latin typeface="Consolas" panose="020B0609020204030204" pitchFamily="49" charset="0"/>
              </a:rPr>
              <a:t>_*</a:t>
            </a:r>
            <a:r>
              <a:rPr lang="en-US" sz="1600" dirty="0" err="1">
                <a:latin typeface="Consolas" panose="020B0609020204030204" pitchFamily="49" charset="0"/>
              </a:rPr>
              <a:t>p.denom</a:t>
            </a:r>
            <a:r>
              <a:rPr lang="en-US" sz="1600" dirty="0">
                <a:latin typeface="Consolas" panose="020B0609020204030204" pitchFamily="49" charset="0"/>
              </a:rPr>
              <a:t>_;</a:t>
            </a:r>
            <a:br>
              <a:rPr lang="en-US" sz="1600" dirty="0">
                <a:latin typeface="Consolas" panose="020B0609020204030204" pitchFamily="49" charset="0"/>
              </a:rPr>
            </a:br>
            <a:r>
              <a:rPr lang="en-US" sz="1600" dirty="0">
                <a:latin typeface="Consolas" panose="020B0609020204030204" pitchFamily="49" charset="0"/>
              </a:rPr>
              <a:t>    } else {</a:t>
            </a:r>
          </a:p>
          <a:p>
            <a:pPr marL="800100" lvl="2" indent="0">
              <a:buNone/>
            </a:pPr>
            <a:r>
              <a:rPr lang="en-US" sz="1600" dirty="0">
                <a:latin typeface="Consolas" panose="020B0609020204030204" pitchFamily="49" charset="0"/>
              </a:rPr>
              <a:t>        return </a:t>
            </a:r>
            <a:r>
              <a:rPr lang="en-US" sz="1600" dirty="0" err="1">
                <a:latin typeface="Consolas" panose="020B0609020204030204" pitchFamily="49" charset="0"/>
              </a:rPr>
              <a:t>p.numer</a:t>
            </a:r>
            <a:r>
              <a:rPr lang="en-US" sz="1600" dirty="0">
                <a:latin typeface="Consolas" panose="020B0609020204030204" pitchFamily="49" charset="0"/>
              </a:rPr>
              <a:t>_*</a:t>
            </a:r>
            <a:r>
              <a:rPr lang="en-US" sz="1600" dirty="0" err="1">
                <a:latin typeface="Consolas" panose="020B0609020204030204" pitchFamily="49" charset="0"/>
              </a:rPr>
              <a:t>q.denom</a:t>
            </a:r>
            <a:r>
              <a:rPr lang="en-US" sz="1600" dirty="0">
                <a:latin typeface="Consolas" panose="020B0609020204030204" pitchFamily="49" charset="0"/>
              </a:rPr>
              <a:t>_ &gt; </a:t>
            </a:r>
            <a:r>
              <a:rPr lang="en-US" sz="1600" dirty="0" err="1">
                <a:latin typeface="Consolas" panose="020B0609020204030204" pitchFamily="49" charset="0"/>
              </a:rPr>
              <a:t>q.numer</a:t>
            </a:r>
            <a:r>
              <a:rPr lang="en-US" sz="1600" dirty="0">
                <a:latin typeface="Consolas" panose="020B0609020204030204" pitchFamily="49" charset="0"/>
              </a:rPr>
              <a:t>_*</a:t>
            </a:r>
            <a:r>
              <a:rPr lang="en-US" sz="1600" dirty="0" err="1">
                <a:latin typeface="Consolas" panose="020B0609020204030204" pitchFamily="49" charset="0"/>
              </a:rPr>
              <a:t>p.denom</a:t>
            </a:r>
            <a:r>
              <a:rPr lang="en-US" sz="1600" dirty="0">
                <a:latin typeface="Consolas" panose="020B0609020204030204" pitchFamily="49" charset="0"/>
              </a:rPr>
              <a:t>_;</a:t>
            </a:r>
            <a:br>
              <a:rPr lang="en-US" sz="1600" dirty="0">
                <a:latin typeface="Consolas" panose="020B0609020204030204" pitchFamily="49" charset="0"/>
              </a:rPr>
            </a:b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a:t>
            </a:r>
            <a:br>
              <a:rPr lang="en-US" sz="1600" dirty="0">
                <a:latin typeface="Consolas" panose="020B0609020204030204" pitchFamily="49" charset="0"/>
              </a:rPr>
            </a:br>
            <a:endParaRPr lang="en-US" sz="500" dirty="0">
              <a:latin typeface="Consolas" panose="020B0609020204030204" pitchFamily="49" charset="0"/>
            </a:endParaRPr>
          </a:p>
          <a:p>
            <a:pPr marL="800100" lvl="2" indent="0">
              <a:buNone/>
            </a:pPr>
            <a:r>
              <a:rPr lang="en-US" sz="1600" dirty="0">
                <a:latin typeface="Consolas" panose="020B0609020204030204" pitchFamily="49" charset="0"/>
              </a:rPr>
              <a:t>bool operator&lt;=( Rational const &amp;p, Rational const &amp;q ) {</a:t>
            </a:r>
          </a:p>
          <a:p>
            <a:pPr marL="800100" lvl="2" indent="0">
              <a:buNone/>
            </a:pPr>
            <a:r>
              <a:rPr lang="en-US" sz="1600" dirty="0">
                <a:latin typeface="Consolas" panose="020B0609020204030204" pitchFamily="49" charset="0"/>
              </a:rPr>
              <a:t>    return (p &lt; q) || (p == q);</a:t>
            </a:r>
          </a:p>
          <a:p>
            <a:pPr marL="800100" lvl="2" indent="0">
              <a:buNone/>
            </a:pPr>
            <a:r>
              <a:rPr lang="en-US" sz="1600" dirty="0">
                <a:latin typeface="Consolas" panose="020B0609020204030204" pitchFamily="49" charset="0"/>
              </a:rPr>
              <a:t>}</a:t>
            </a:r>
          </a:p>
          <a:p>
            <a:pPr marL="800100" lvl="2" indent="0">
              <a:buNone/>
            </a:pPr>
            <a:endParaRPr lang="en-US" sz="500" dirty="0">
              <a:latin typeface="Consolas" panose="020B0609020204030204" pitchFamily="49" charset="0"/>
            </a:endParaRPr>
          </a:p>
          <a:p>
            <a:pPr marL="800100" lvl="2" indent="0">
              <a:buNone/>
            </a:pPr>
            <a:r>
              <a:rPr lang="en-US" sz="1600" dirty="0">
                <a:latin typeface="Consolas" panose="020B0609020204030204" pitchFamily="49" charset="0"/>
              </a:rPr>
              <a:t>bool operator&gt;( Rational const &amp;p, Rational const &amp;q ) {</a:t>
            </a:r>
          </a:p>
          <a:p>
            <a:pPr marL="800100" lvl="2" indent="0">
              <a:buNone/>
            </a:pPr>
            <a:r>
              <a:rPr lang="en-US" sz="1600" dirty="0">
                <a:latin typeface="Consolas" panose="020B0609020204030204" pitchFamily="49" charset="0"/>
              </a:rPr>
              <a:t>    return !(p &lt;= q);</a:t>
            </a:r>
          </a:p>
          <a:p>
            <a:pPr marL="800100" lvl="2" indent="0">
              <a:buNone/>
            </a:pPr>
            <a:r>
              <a:rPr lang="en-US" sz="1600" dirty="0">
                <a:latin typeface="Consolas" panose="020B0609020204030204" pitchFamily="49" charset="0"/>
              </a:rPr>
              <a:t>}</a:t>
            </a:r>
          </a:p>
          <a:p>
            <a:pPr marL="800100" lvl="2" indent="0">
              <a:buNone/>
            </a:pPr>
            <a:endParaRPr lang="en-US" sz="500" dirty="0">
              <a:latin typeface="Consolas" panose="020B0609020204030204" pitchFamily="49" charset="0"/>
            </a:endParaRPr>
          </a:p>
          <a:p>
            <a:pPr marL="800100" lvl="2" indent="0">
              <a:buNone/>
            </a:pPr>
            <a:r>
              <a:rPr lang="en-US" sz="1600" dirty="0">
                <a:latin typeface="Consolas" panose="020B0609020204030204" pitchFamily="49" charset="0"/>
              </a:rPr>
              <a:t>bool operator&gt;=( Rational const &amp;p, Rational const &amp;q ) {</a:t>
            </a:r>
          </a:p>
          <a:p>
            <a:pPr marL="800100" lvl="2" indent="0">
              <a:buNone/>
            </a:pPr>
            <a:r>
              <a:rPr lang="en-US" sz="1600" dirty="0">
                <a:latin typeface="Consolas" panose="020B0609020204030204" pitchFamily="49" charset="0"/>
              </a:rPr>
              <a:t>    return !(p &lt; q);</a:t>
            </a:r>
          </a:p>
          <a:p>
            <a:pPr marL="800100" lvl="2" indent="0">
              <a:buNone/>
            </a:pPr>
            <a:r>
              <a:rPr lang="en-US" sz="1600" dirty="0">
                <a:latin typeface="Consolas" panose="020B0609020204030204" pitchFamily="49" charset="0"/>
              </a:rPr>
              <a:t>}</a:t>
            </a:r>
          </a:p>
        </p:txBody>
      </p:sp>
      <p:pic>
        <p:nvPicPr>
          <p:cNvPr id="4" name="Audio 3">
            <a:hlinkClick r:id="" action="ppaction://media"/>
            <a:extLst>
              <a:ext uri="{FF2B5EF4-FFF2-40B4-BE49-F238E27FC236}">
                <a16:creationId xmlns:a16="http://schemas.microsoft.com/office/drawing/2014/main" id="{BEE2F8CB-8098-4D4C-BC5A-FDCEEF5B228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70878337"/>
      </p:ext>
    </p:extLst>
  </p:cSld>
  <p:clrMapOvr>
    <a:masterClrMapping/>
  </p:clrMapOvr>
  <mc:AlternateContent xmlns:mc="http://schemas.openxmlformats.org/markup-compatibility/2006">
    <mc:Choice xmlns:p14="http://schemas.microsoft.com/office/powerpoint/2010/main" Requires="p14">
      <p:transition spd="slow" p14:dur="2000" advTm="58427"/>
    </mc:Choice>
    <mc:Fallback>
      <p:transition spd="slow" advTm="58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Rational number class</a:t>
            </a:r>
            <a:endParaRPr lang="en-CA" dirty="0"/>
          </a:p>
        </p:txBody>
      </p:sp>
      <p:sp>
        <p:nvSpPr>
          <p:cNvPr id="3" name="Content Placeholder 2"/>
          <p:cNvSpPr>
            <a:spLocks noGrp="1"/>
          </p:cNvSpPr>
          <p:nvPr>
            <p:ph idx="1"/>
          </p:nvPr>
        </p:nvSpPr>
        <p:spPr/>
        <p:txBody>
          <a:bodyPr/>
          <a:lstStyle/>
          <a:p>
            <a:r>
              <a:rPr lang="en-US" dirty="0"/>
              <a:t>As for </a:t>
            </a:r>
            <a:r>
              <a:rPr lang="en-US" dirty="0">
                <a:latin typeface="Consolas" panose="020B0609020204030204" pitchFamily="49" charset="0"/>
              </a:rPr>
              <a:t>std::</a:t>
            </a:r>
            <a:r>
              <a:rPr lang="en-US" dirty="0" err="1">
                <a:latin typeface="Consolas" panose="020B0609020204030204" pitchFamily="49" charset="0"/>
              </a:rPr>
              <a:t>cout</a:t>
            </a:r>
            <a:r>
              <a:rPr lang="en-US" dirty="0"/>
              <a:t>,</a:t>
            </a:r>
          </a:p>
          <a:p>
            <a:pPr lvl="1"/>
            <a:r>
              <a:rPr lang="en-US" dirty="0"/>
              <a:t>We always want to see printed </a:t>
            </a:r>
            <a:r>
              <a:rPr lang="en-US" dirty="0">
                <a:latin typeface="Consolas" panose="020B0609020204030204" pitchFamily="49" charset="0"/>
              </a:rPr>
              <a:t>3/5</a:t>
            </a:r>
            <a:r>
              <a:rPr lang="en-US" dirty="0"/>
              <a:t> or </a:t>
            </a:r>
            <a:r>
              <a:rPr lang="en-US" dirty="0">
                <a:latin typeface="Consolas" panose="020B0609020204030204" pitchFamily="49" charset="0"/>
              </a:rPr>
              <a:t>-2/5</a:t>
            </a:r>
            <a:r>
              <a:rPr lang="en-US" dirty="0"/>
              <a:t>, and not </a:t>
            </a:r>
            <a:r>
              <a:rPr lang="en-US" dirty="0">
                <a:latin typeface="Consolas" panose="020B0609020204030204" pitchFamily="49" charset="0"/>
              </a:rPr>
              <a:t>-3/-5</a:t>
            </a:r>
            <a:r>
              <a:rPr lang="en-US" dirty="0"/>
              <a:t> or </a:t>
            </a:r>
            <a:r>
              <a:rPr lang="en-US" dirty="0">
                <a:latin typeface="Consolas" panose="020B0609020204030204" pitchFamily="49" charset="0"/>
              </a:rPr>
              <a:t>2/-5</a:t>
            </a:r>
          </a:p>
          <a:p>
            <a:pPr marL="800100" lvl="2" indent="0">
              <a:buNone/>
            </a:pPr>
            <a:r>
              <a:rPr lang="en-US" sz="1600" dirty="0">
                <a:latin typeface="Consolas" panose="020B0609020204030204" pitchFamily="49" charset="0"/>
              </a:rPr>
              <a:t>std::</a:t>
            </a:r>
            <a:r>
              <a:rPr lang="en-US" sz="1600" dirty="0" err="1">
                <a:latin typeface="Consolas" panose="020B0609020204030204" pitchFamily="49" charset="0"/>
              </a:rPr>
              <a:t>ostream</a:t>
            </a:r>
            <a:r>
              <a:rPr lang="en-US" sz="1600" dirty="0">
                <a:latin typeface="Consolas" panose="020B0609020204030204" pitchFamily="49" charset="0"/>
              </a:rPr>
              <a:t> operator&lt;&lt;( std::</a:t>
            </a:r>
            <a:r>
              <a:rPr lang="en-US" sz="1600" dirty="0" err="1">
                <a:latin typeface="Consolas" panose="020B0609020204030204" pitchFamily="49" charset="0"/>
              </a:rPr>
              <a:t>ostream</a:t>
            </a:r>
            <a:r>
              <a:rPr lang="en-US" sz="1600" dirty="0">
                <a:latin typeface="Consolas" panose="020B0609020204030204" pitchFamily="49" charset="0"/>
              </a:rPr>
              <a:t> &amp;out, Rational const &amp;p ) {</a:t>
            </a:r>
          </a:p>
          <a:p>
            <a:pPr marL="800100" lvl="2" indent="0">
              <a:buNone/>
            </a:pPr>
            <a:r>
              <a:rPr lang="en-US" sz="1600" dirty="0">
                <a:latin typeface="Consolas" panose="020B0609020204030204" pitchFamily="49" charset="0"/>
              </a:rPr>
              <a:t>    if ( </a:t>
            </a:r>
            <a:r>
              <a:rPr lang="en-US" sz="1600" dirty="0" err="1">
                <a:latin typeface="Consolas" panose="020B0609020204030204" pitchFamily="49" charset="0"/>
              </a:rPr>
              <a:t>p.denom</a:t>
            </a:r>
            <a:r>
              <a:rPr lang="en-US" sz="1600" dirty="0">
                <a:latin typeface="Consolas" panose="020B0609020204030204" pitchFamily="49" charset="0"/>
              </a:rPr>
              <a:t>_ &lt; 0 ) {</a:t>
            </a:r>
          </a:p>
          <a:p>
            <a:pPr marL="800100" lvl="2" indent="0">
              <a:buNone/>
            </a:pPr>
            <a:r>
              <a:rPr lang="en-US" sz="1600" dirty="0">
                <a:latin typeface="Consolas" panose="020B0609020204030204" pitchFamily="49" charset="0"/>
              </a:rPr>
              <a:t>        out &lt;&lt; -</a:t>
            </a:r>
            <a:r>
              <a:rPr lang="en-US" sz="1600" dirty="0" err="1">
                <a:latin typeface="Consolas" panose="020B0609020204030204" pitchFamily="49" charset="0"/>
              </a:rPr>
              <a:t>p.numer</a:t>
            </a:r>
            <a:r>
              <a:rPr lang="en-US" sz="1600" dirty="0">
                <a:latin typeface="Consolas" panose="020B0609020204030204" pitchFamily="49" charset="0"/>
              </a:rPr>
              <a:t>_ &lt;&lt; "/" &lt;&lt; -</a:t>
            </a:r>
            <a:r>
              <a:rPr lang="en-US" sz="1600" dirty="0" err="1">
                <a:latin typeface="Consolas" panose="020B0609020204030204" pitchFamily="49" charset="0"/>
              </a:rPr>
              <a:t>p.denom</a:t>
            </a:r>
            <a:r>
              <a:rPr lang="en-US" sz="1600" dirty="0">
                <a:latin typeface="Consolas" panose="020B0609020204030204" pitchFamily="49" charset="0"/>
              </a:rPr>
              <a:t>_;</a:t>
            </a:r>
            <a:br>
              <a:rPr lang="en-US" sz="1600" dirty="0">
                <a:latin typeface="Consolas" panose="020B0609020204030204" pitchFamily="49" charset="0"/>
              </a:rPr>
            </a:br>
            <a:r>
              <a:rPr lang="en-US" sz="1600" dirty="0">
                <a:latin typeface="Consolas" panose="020B0609020204030204" pitchFamily="49" charset="0"/>
              </a:rPr>
              <a:t>    } else {</a:t>
            </a:r>
          </a:p>
          <a:p>
            <a:pPr marL="800100" lvl="2" indent="0">
              <a:buNone/>
            </a:pPr>
            <a:r>
              <a:rPr lang="en-US" sz="1600" dirty="0">
                <a:latin typeface="Consolas" panose="020B0609020204030204" pitchFamily="49" charset="0"/>
              </a:rPr>
              <a:t>        out &lt;&lt; </a:t>
            </a:r>
            <a:r>
              <a:rPr lang="en-US" sz="1600" dirty="0" err="1">
                <a:latin typeface="Consolas" panose="020B0609020204030204" pitchFamily="49" charset="0"/>
              </a:rPr>
              <a:t>p.numer</a:t>
            </a:r>
            <a:r>
              <a:rPr lang="en-US" sz="1600" dirty="0">
                <a:latin typeface="Consolas" panose="020B0609020204030204" pitchFamily="49" charset="0"/>
              </a:rPr>
              <a:t>_ &lt;&lt; "/" &lt;&lt; </a:t>
            </a:r>
            <a:r>
              <a:rPr lang="en-US" sz="1600" dirty="0" err="1">
                <a:latin typeface="Consolas" panose="020B0609020204030204" pitchFamily="49" charset="0"/>
              </a:rPr>
              <a:t>p.denom</a:t>
            </a:r>
            <a:r>
              <a:rPr lang="en-US" sz="1600" dirty="0">
                <a:latin typeface="Consolas" panose="020B0609020204030204" pitchFamily="49" charset="0"/>
              </a:rPr>
              <a:t>_;</a:t>
            </a:r>
            <a:br>
              <a:rPr lang="en-US" sz="1600" dirty="0">
                <a:latin typeface="Consolas" panose="020B0609020204030204" pitchFamily="49" charset="0"/>
              </a:rPr>
            </a:b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a:t>
            </a:r>
            <a:br>
              <a:rPr lang="en-US" sz="1600" dirty="0">
                <a:latin typeface="Consolas" panose="020B0609020204030204" pitchFamily="49" charset="0"/>
              </a:rPr>
            </a:br>
            <a:endParaRPr lang="en-US" sz="1600" dirty="0">
              <a:latin typeface="Consolas" panose="020B0609020204030204" pitchFamily="49" charset="0"/>
            </a:endParaRPr>
          </a:p>
          <a:p>
            <a:pPr marL="800100" lvl="2" indent="0">
              <a:buNone/>
            </a:pPr>
            <a:endParaRPr lang="en-US" sz="1600" dirty="0">
              <a:latin typeface="Consolas" panose="020B0609020204030204" pitchFamily="49" charset="0"/>
            </a:endParaRPr>
          </a:p>
          <a:p>
            <a:pPr lvl="1"/>
            <a:r>
              <a:rPr lang="en-US" dirty="0">
                <a:solidFill>
                  <a:prstClr val="black"/>
                </a:solidFill>
              </a:rPr>
              <a:t>Also, should we print integer rational numbers as integers</a:t>
            </a:r>
            <a:br>
              <a:rPr lang="en-US" dirty="0">
                <a:solidFill>
                  <a:prstClr val="black"/>
                </a:solidFill>
              </a:rPr>
            </a:br>
            <a:r>
              <a:rPr lang="en-US" dirty="0">
                <a:solidFill>
                  <a:prstClr val="black"/>
                </a:solidFill>
              </a:rPr>
              <a:t>without a denominator?</a:t>
            </a:r>
          </a:p>
          <a:p>
            <a:pPr lvl="2"/>
            <a:r>
              <a:rPr lang="en-US" dirty="0">
                <a:solidFill>
                  <a:prstClr val="black"/>
                </a:solidFill>
              </a:rPr>
              <a:t>For example,	  </a:t>
            </a:r>
            <a:r>
              <a:rPr lang="en-US" dirty="0">
                <a:solidFill>
                  <a:prstClr val="black"/>
                </a:solidFill>
                <a:latin typeface="Consolas" panose="020B0609020204030204" pitchFamily="49" charset="0"/>
              </a:rPr>
              <a:t>1</a:t>
            </a:r>
            <a:r>
              <a:rPr lang="en-US" dirty="0">
                <a:solidFill>
                  <a:prstClr val="black"/>
                </a:solidFill>
              </a:rPr>
              <a:t> instead of </a:t>
            </a:r>
            <a:r>
              <a:rPr lang="en-US" dirty="0">
                <a:solidFill>
                  <a:prstClr val="black"/>
                </a:solidFill>
                <a:latin typeface="Consolas" panose="020B0609020204030204" pitchFamily="49" charset="0"/>
              </a:rPr>
              <a:t>3/3</a:t>
            </a:r>
            <a:r>
              <a:rPr lang="en-US" dirty="0">
                <a:solidFill>
                  <a:prstClr val="black"/>
                </a:solidFill>
              </a:rPr>
              <a:t>,</a:t>
            </a:r>
            <a:br>
              <a:rPr lang="en-US" dirty="0">
                <a:solidFill>
                  <a:prstClr val="black"/>
                </a:solidFill>
              </a:rPr>
            </a:br>
            <a:r>
              <a:rPr lang="en-US" dirty="0">
                <a:solidFill>
                  <a:prstClr val="black"/>
                </a:solidFill>
              </a:rPr>
              <a:t>		</a:t>
            </a:r>
            <a:r>
              <a:rPr lang="en-US" dirty="0">
                <a:solidFill>
                  <a:prstClr val="black"/>
                </a:solidFill>
                <a:latin typeface="Consolas" panose="020B0609020204030204" pitchFamily="49" charset="0"/>
              </a:rPr>
              <a:t>-5</a:t>
            </a:r>
            <a:r>
              <a:rPr lang="en-US" dirty="0">
                <a:solidFill>
                  <a:prstClr val="black"/>
                </a:solidFill>
              </a:rPr>
              <a:t> instead of </a:t>
            </a:r>
            <a:r>
              <a:rPr lang="en-US" dirty="0">
                <a:solidFill>
                  <a:prstClr val="black"/>
                </a:solidFill>
                <a:latin typeface="Consolas" panose="020B0609020204030204" pitchFamily="49" charset="0"/>
              </a:rPr>
              <a:t>-5/1</a:t>
            </a:r>
          </a:p>
          <a:p>
            <a:pPr marL="800100" lvl="2" indent="0">
              <a:buNone/>
            </a:pPr>
            <a:endParaRPr lang="en-US" sz="1600" dirty="0">
              <a:latin typeface="Consolas" panose="020B0609020204030204" pitchFamily="49" charset="0"/>
            </a:endParaRPr>
          </a:p>
        </p:txBody>
      </p:sp>
      <p:pic>
        <p:nvPicPr>
          <p:cNvPr id="5" name="Audio 4">
            <a:hlinkClick r:id="" action="ppaction://media"/>
            <a:extLst>
              <a:ext uri="{FF2B5EF4-FFF2-40B4-BE49-F238E27FC236}">
                <a16:creationId xmlns:a16="http://schemas.microsoft.com/office/drawing/2014/main" id="{DBF73FDF-2982-48CE-BFA5-8D32E5E4788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56397544"/>
      </p:ext>
    </p:extLst>
  </p:cSld>
  <p:clrMapOvr>
    <a:masterClrMapping/>
  </p:clrMapOvr>
  <mc:AlternateContent xmlns:mc="http://schemas.openxmlformats.org/markup-compatibility/2006">
    <mc:Choice xmlns:p14="http://schemas.microsoft.com/office/powerpoint/2010/main" Requires="p14">
      <p:transition spd="slow" p14:dur="2000" advTm="88332"/>
    </mc:Choice>
    <mc:Fallback>
      <p:transition spd="slow" advTm="88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Describe operator overloading</a:t>
            </a:r>
          </a:p>
          <a:p>
            <a:pPr lvl="1"/>
            <a:r>
              <a:rPr lang="en-US" dirty="0"/>
              <a:t>Look at how we can overload operators for classes such as</a:t>
            </a:r>
          </a:p>
          <a:p>
            <a:pPr lvl="2"/>
            <a:r>
              <a:rPr lang="en-US" dirty="0"/>
              <a:t>Three-dimensional arrays</a:t>
            </a:r>
          </a:p>
          <a:p>
            <a:pPr lvl="2"/>
            <a:r>
              <a:rPr lang="en-US" dirty="0"/>
              <a:t>Rational numbers</a:t>
            </a:r>
          </a:p>
          <a:p>
            <a:pPr lvl="2"/>
            <a:r>
              <a:rPr lang="en-US" dirty="0"/>
              <a:t>Our array class</a:t>
            </a:r>
          </a:p>
          <a:p>
            <a:pPr lvl="1"/>
            <a:r>
              <a:rPr lang="en-US" dirty="0"/>
              <a:t>Describe how to allow </a:t>
            </a:r>
            <a:r>
              <a:rPr lang="en-US" dirty="0">
                <a:latin typeface="Consolas" panose="020B0609020204030204" pitchFamily="49" charset="0"/>
              </a:rPr>
              <a:t>std::</a:t>
            </a:r>
            <a:r>
              <a:rPr lang="en-US" dirty="0" err="1">
                <a:latin typeface="Consolas" panose="020B0609020204030204" pitchFamily="49" charset="0"/>
              </a:rPr>
              <a:t>cout</a:t>
            </a:r>
            <a:r>
              <a:rPr lang="en-US" dirty="0"/>
              <a:t> to print instances of our classes</a:t>
            </a:r>
          </a:p>
          <a:p>
            <a:pPr lvl="1"/>
            <a:r>
              <a:rPr lang="en-US" dirty="0"/>
              <a:t>Be focusing on reusing code, rather than implementing new code for essentially identical functionality</a:t>
            </a:r>
            <a:endParaRPr lang="en-CA" dirty="0"/>
          </a:p>
        </p:txBody>
      </p:sp>
      <p:pic>
        <p:nvPicPr>
          <p:cNvPr id="5" name="Audio 4">
            <a:hlinkClick r:id="" action="ppaction://media"/>
            <a:extLst>
              <a:ext uri="{FF2B5EF4-FFF2-40B4-BE49-F238E27FC236}">
                <a16:creationId xmlns:a16="http://schemas.microsoft.com/office/drawing/2014/main" id="{272ABA8B-B67F-4C92-B532-F2A982C177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39461"/>
    </mc:Choice>
    <mc:Fallback>
      <p:transition spd="slow" advTm="39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Array class</a:t>
            </a:r>
            <a:endParaRPr lang="en-CA" dirty="0"/>
          </a:p>
        </p:txBody>
      </p:sp>
      <p:sp>
        <p:nvSpPr>
          <p:cNvPr id="3" name="Content Placeholder 2"/>
          <p:cNvSpPr>
            <a:spLocks noGrp="1"/>
          </p:cNvSpPr>
          <p:nvPr>
            <p:ph idx="1"/>
          </p:nvPr>
        </p:nvSpPr>
        <p:spPr>
          <a:xfrm>
            <a:off x="457200" y="1600200"/>
            <a:ext cx="8686800" cy="4525963"/>
          </a:xfrm>
        </p:spPr>
        <p:txBody>
          <a:bodyPr/>
          <a:lstStyle/>
          <a:p>
            <a:r>
              <a:rPr lang="en-US" dirty="0"/>
              <a:t>For the array class, we can get it to print using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t>:</a:t>
            </a:r>
            <a:endParaRPr lang="en-US" sz="1800" dirty="0">
              <a:latin typeface="Consolas" panose="020B0609020204030204" pitchFamily="49" charset="0"/>
            </a:endParaRPr>
          </a:p>
          <a:p>
            <a:pPr marL="400050" lvl="1" indent="0">
              <a:buNone/>
            </a:pPr>
            <a:r>
              <a:rPr lang="en-US" sz="1700" dirty="0" err="1">
                <a:latin typeface="Consolas" panose="020B0609020204030204" pitchFamily="49" charset="0"/>
              </a:rPr>
              <a:t>std</a:t>
            </a:r>
            <a:r>
              <a:rPr lang="en-US" sz="1700" dirty="0">
                <a:latin typeface="Consolas" panose="020B0609020204030204" pitchFamily="49" charset="0"/>
              </a:rPr>
              <a:t>::</a:t>
            </a:r>
            <a:r>
              <a:rPr lang="en-US" sz="1700" dirty="0" err="1">
                <a:latin typeface="Consolas" panose="020B0609020204030204" pitchFamily="49" charset="0"/>
              </a:rPr>
              <a:t>ostream</a:t>
            </a:r>
            <a:r>
              <a:rPr lang="en-US" sz="1700" dirty="0">
                <a:latin typeface="Consolas" panose="020B0609020204030204" pitchFamily="49" charset="0"/>
              </a:rPr>
              <a:t> &amp;operator&lt;&lt;( </a:t>
            </a:r>
            <a:r>
              <a:rPr lang="en-US" sz="1700" dirty="0" err="1">
                <a:latin typeface="Consolas" panose="020B0609020204030204" pitchFamily="49" charset="0"/>
              </a:rPr>
              <a:t>std</a:t>
            </a:r>
            <a:r>
              <a:rPr lang="en-US" sz="1700" dirty="0">
                <a:latin typeface="Consolas" panose="020B0609020204030204" pitchFamily="49" charset="0"/>
              </a:rPr>
              <a:t>::</a:t>
            </a:r>
            <a:r>
              <a:rPr lang="en-US" sz="1700" dirty="0" err="1">
                <a:latin typeface="Consolas" panose="020B0609020204030204" pitchFamily="49" charset="0"/>
              </a:rPr>
              <a:t>ostream</a:t>
            </a:r>
            <a:r>
              <a:rPr lang="en-US" sz="1700" dirty="0">
                <a:latin typeface="Consolas" panose="020B0609020204030204" pitchFamily="49" charset="0"/>
              </a:rPr>
              <a:t> &amp;out, Array </a:t>
            </a:r>
            <a:r>
              <a:rPr lang="en-US" sz="1700" dirty="0" err="1">
                <a:latin typeface="Consolas" panose="020B0609020204030204" pitchFamily="49" charset="0"/>
              </a:rPr>
              <a:t>const</a:t>
            </a:r>
            <a:r>
              <a:rPr lang="en-US" sz="1700" dirty="0">
                <a:latin typeface="Consolas" panose="020B0609020204030204" pitchFamily="49" charset="0"/>
              </a:rPr>
              <a:t> &amp;array ) {</a:t>
            </a:r>
          </a:p>
          <a:p>
            <a:pPr marL="400050" lvl="1" indent="0">
              <a:buNone/>
            </a:pPr>
            <a:r>
              <a:rPr lang="en-US" sz="1700" dirty="0">
                <a:latin typeface="Consolas" panose="020B0609020204030204" pitchFamily="49" charset="0"/>
              </a:rPr>
              <a:t>    if ( (</a:t>
            </a:r>
            <a:r>
              <a:rPr lang="en-US" sz="1700" dirty="0" err="1">
                <a:latin typeface="Consolas" panose="020B0609020204030204" pitchFamily="49" charset="0"/>
              </a:rPr>
              <a:t>array.array</a:t>
            </a:r>
            <a:r>
              <a:rPr lang="en-US" sz="1700" dirty="0">
                <a:latin typeface="Consolas" panose="020B0609020204030204" pitchFamily="49" charset="0"/>
              </a:rPr>
              <a:t>_ == </a:t>
            </a:r>
            <a:r>
              <a:rPr lang="en-US" sz="1700" dirty="0" err="1">
                <a:latin typeface="Consolas" panose="020B0609020204030204" pitchFamily="49" charset="0"/>
              </a:rPr>
              <a:t>nullptr</a:t>
            </a:r>
            <a:r>
              <a:rPr lang="en-US" sz="1700" dirty="0">
                <a:latin typeface="Consolas" panose="020B0609020204030204" pitchFamily="49" charset="0"/>
              </a:rPr>
              <a:t>) || (</a:t>
            </a:r>
            <a:r>
              <a:rPr lang="en-US" sz="1700" dirty="0" err="1">
                <a:latin typeface="Consolas" panose="020B0609020204030204" pitchFamily="49" charset="0"/>
              </a:rPr>
              <a:t>array.capacity</a:t>
            </a:r>
            <a:r>
              <a:rPr lang="en-US" sz="1700" dirty="0">
                <a:latin typeface="Consolas" panose="020B0609020204030204" pitchFamily="49" charset="0"/>
              </a:rPr>
              <a:t>_ == 0) ) {</a:t>
            </a:r>
          </a:p>
          <a:p>
            <a:pPr marL="400050" lvl="1" indent="0">
              <a:buNone/>
            </a:pPr>
            <a:r>
              <a:rPr lang="en-US" sz="1700" dirty="0">
                <a:latin typeface="Consolas" panose="020B0609020204030204" pitchFamily="49" charset="0"/>
              </a:rPr>
              <a:t>        out &lt;&lt; "{}";</a:t>
            </a:r>
          </a:p>
          <a:p>
            <a:pPr marL="400050" lvl="1" indent="0">
              <a:buNone/>
            </a:pPr>
            <a:r>
              <a:rPr lang="en-US" sz="1700" dirty="0">
                <a:latin typeface="Consolas" panose="020B0609020204030204" pitchFamily="49" charset="0"/>
              </a:rPr>
              <a:t>    } else {</a:t>
            </a:r>
          </a:p>
          <a:p>
            <a:pPr marL="400050" lvl="1" indent="0">
              <a:buNone/>
            </a:pPr>
            <a:r>
              <a:rPr lang="en-US" sz="1700" dirty="0">
                <a:latin typeface="Consolas" panose="020B0609020204030204" pitchFamily="49" charset="0"/>
              </a:rPr>
              <a:t>        out &lt;&lt; "{" &lt;&lt; </a:t>
            </a:r>
            <a:r>
              <a:rPr lang="en-US" sz="1700" dirty="0" err="1">
                <a:latin typeface="Consolas" panose="020B0609020204030204" pitchFamily="49" charset="0"/>
              </a:rPr>
              <a:t>array.array</a:t>
            </a:r>
            <a:r>
              <a:rPr lang="en-US" sz="1700" dirty="0">
                <a:latin typeface="Consolas" panose="020B0609020204030204" pitchFamily="49" charset="0"/>
              </a:rPr>
              <a:t>_[0];</a:t>
            </a:r>
          </a:p>
          <a:p>
            <a:pPr marL="400050" lvl="1" indent="0">
              <a:buNone/>
            </a:pPr>
            <a:endParaRPr lang="en-US" sz="1700" dirty="0">
              <a:latin typeface="Consolas" panose="020B0609020204030204" pitchFamily="49" charset="0"/>
            </a:endParaRPr>
          </a:p>
          <a:p>
            <a:pPr marL="400050" lvl="1" indent="0">
              <a:buNone/>
            </a:pPr>
            <a:r>
              <a:rPr lang="en-US" sz="1700" dirty="0">
                <a:latin typeface="Consolas" panose="020B0609020204030204" pitchFamily="49" charset="0"/>
              </a:rPr>
              <a:t>        for ( std::</a:t>
            </a:r>
            <a:r>
              <a:rPr lang="en-US" sz="1700" dirty="0" err="1">
                <a:latin typeface="Consolas" panose="020B0609020204030204" pitchFamily="49" charset="0"/>
              </a:rPr>
              <a:t>size_t</a:t>
            </a:r>
            <a:r>
              <a:rPr lang="en-US" sz="1700" dirty="0">
                <a:latin typeface="Consolas" panose="020B0609020204030204" pitchFamily="49" charset="0"/>
              </a:rPr>
              <a:t> k{1}; k &lt; </a:t>
            </a:r>
            <a:r>
              <a:rPr lang="en-US" sz="1700" dirty="0" err="1">
                <a:latin typeface="Consolas" panose="020B0609020204030204" pitchFamily="49" charset="0"/>
              </a:rPr>
              <a:t>array.capacity</a:t>
            </a:r>
            <a:r>
              <a:rPr lang="en-US" sz="1700" dirty="0">
                <a:latin typeface="Consolas" panose="020B0609020204030204" pitchFamily="49" charset="0"/>
              </a:rPr>
              <a:t>_; ++k ) {</a:t>
            </a:r>
          </a:p>
          <a:p>
            <a:pPr marL="400050" lvl="1" indent="0">
              <a:buNone/>
            </a:pPr>
            <a:r>
              <a:rPr lang="en-US" sz="1700" dirty="0">
                <a:latin typeface="Consolas" panose="020B0609020204030204" pitchFamily="49" charset="0"/>
              </a:rPr>
              <a:t>            out &lt;&lt; ", " &lt;&lt; </a:t>
            </a:r>
            <a:r>
              <a:rPr lang="en-US" sz="1700" dirty="0" err="1">
                <a:latin typeface="Consolas" panose="020B0609020204030204" pitchFamily="49" charset="0"/>
              </a:rPr>
              <a:t>array.array</a:t>
            </a:r>
            <a:r>
              <a:rPr lang="en-US" sz="1700" dirty="0">
                <a:latin typeface="Consolas" panose="020B0609020204030204" pitchFamily="49" charset="0"/>
              </a:rPr>
              <a:t>_[k];</a:t>
            </a:r>
          </a:p>
          <a:p>
            <a:pPr marL="400050" lvl="1" indent="0">
              <a:buNone/>
            </a:pPr>
            <a:r>
              <a:rPr lang="en-US" sz="1700" dirty="0">
                <a:latin typeface="Consolas" panose="020B0609020204030204" pitchFamily="49" charset="0"/>
              </a:rPr>
              <a:t>        }</a:t>
            </a:r>
          </a:p>
          <a:p>
            <a:pPr marL="400050" lvl="1" indent="0">
              <a:buNone/>
            </a:pPr>
            <a:endParaRPr lang="en-US" sz="1700" dirty="0">
              <a:latin typeface="Consolas" panose="020B0609020204030204" pitchFamily="49" charset="0"/>
            </a:endParaRPr>
          </a:p>
          <a:p>
            <a:pPr marL="400050" lvl="1" indent="0">
              <a:buNone/>
            </a:pPr>
            <a:r>
              <a:rPr lang="en-US" sz="1700" dirty="0">
                <a:latin typeface="Consolas" panose="020B0609020204030204" pitchFamily="49" charset="0"/>
              </a:rPr>
              <a:t>        out &lt;&lt; "}";</a:t>
            </a:r>
          </a:p>
          <a:p>
            <a:pPr marL="400050" lvl="1" indent="0">
              <a:buNone/>
            </a:pPr>
            <a:r>
              <a:rPr lang="en-US" sz="1700" dirty="0">
                <a:latin typeface="Consolas" panose="020B0609020204030204" pitchFamily="49" charset="0"/>
              </a:rPr>
              <a:t>    }</a:t>
            </a:r>
          </a:p>
          <a:p>
            <a:pPr marL="400050" lvl="1" indent="0">
              <a:buNone/>
            </a:pPr>
            <a:endParaRPr lang="en-US" sz="1700" dirty="0">
              <a:latin typeface="Consolas" panose="020B0609020204030204" pitchFamily="49" charset="0"/>
            </a:endParaRPr>
          </a:p>
          <a:p>
            <a:pPr marL="400050" lvl="1" indent="0">
              <a:buNone/>
            </a:pPr>
            <a:r>
              <a:rPr lang="en-US" sz="1700" dirty="0">
                <a:latin typeface="Consolas" panose="020B0609020204030204" pitchFamily="49" charset="0"/>
              </a:rPr>
              <a:t>    return out;</a:t>
            </a:r>
          </a:p>
          <a:p>
            <a:pPr marL="400050" lvl="1" indent="0">
              <a:buNone/>
            </a:pPr>
            <a:r>
              <a:rPr lang="en-US" sz="1700" dirty="0">
                <a:latin typeface="Consolas" panose="020B0609020204030204" pitchFamily="49" charset="0"/>
              </a:rPr>
              <a:t>}</a:t>
            </a:r>
          </a:p>
        </p:txBody>
      </p:sp>
      <p:pic>
        <p:nvPicPr>
          <p:cNvPr id="8" name="Audio 7">
            <a:hlinkClick r:id="" action="ppaction://media"/>
            <a:extLst>
              <a:ext uri="{FF2B5EF4-FFF2-40B4-BE49-F238E27FC236}">
                <a16:creationId xmlns:a16="http://schemas.microsoft.com/office/drawing/2014/main" id="{D73191EC-15AB-44C4-9473-B045E53A70D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92020695"/>
      </p:ext>
    </p:extLst>
  </p:cSld>
  <p:clrMapOvr>
    <a:masterClrMapping/>
  </p:clrMapOvr>
  <mc:AlternateContent xmlns:mc="http://schemas.openxmlformats.org/markup-compatibility/2006">
    <mc:Choice xmlns:p14="http://schemas.microsoft.com/office/powerpoint/2010/main" Requires="p14">
      <p:transition spd="slow" p14:dur="2000" advTm="96202"/>
    </mc:Choice>
    <mc:Fallback>
      <p:transition spd="slow" advTm="9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Pair class</a:t>
            </a:r>
            <a:endParaRPr lang="en-CA" dirty="0"/>
          </a:p>
        </p:txBody>
      </p:sp>
      <p:sp>
        <p:nvSpPr>
          <p:cNvPr id="3" name="Content Placeholder 2"/>
          <p:cNvSpPr>
            <a:spLocks noGrp="1"/>
          </p:cNvSpPr>
          <p:nvPr>
            <p:ph idx="1"/>
          </p:nvPr>
        </p:nvSpPr>
        <p:spPr/>
        <p:txBody>
          <a:bodyPr>
            <a:noAutofit/>
          </a:bodyPr>
          <a:lstStyle/>
          <a:p>
            <a:r>
              <a:rPr lang="en-US" dirty="0"/>
              <a:t>For the </a:t>
            </a:r>
            <a:r>
              <a:rPr lang="en-US" dirty="0">
                <a:latin typeface="Consolas" panose="020B0609020204030204" pitchFamily="49" charset="0"/>
              </a:rPr>
              <a:t>Pair</a:t>
            </a:r>
            <a:r>
              <a:rPr lang="en-US" dirty="0"/>
              <a:t> class, we may consider overloading </a:t>
            </a:r>
            <a:r>
              <a:rPr lang="en-US" dirty="0">
                <a:latin typeface="Consolas" panose="020B0609020204030204" pitchFamily="49" charset="0"/>
              </a:rPr>
              <a:t>==</a:t>
            </a:r>
            <a:r>
              <a:rPr lang="en-US" dirty="0"/>
              <a:t> and </a:t>
            </a:r>
            <a:r>
              <a:rPr lang="en-US" dirty="0">
                <a:latin typeface="Consolas" panose="020B0609020204030204" pitchFamily="49" charset="0"/>
              </a:rPr>
              <a:t>!=</a:t>
            </a:r>
            <a:r>
              <a:rPr lang="en-US" dirty="0"/>
              <a:t> if this was considered appropriate</a:t>
            </a:r>
            <a:endParaRPr lang="en-US" dirty="0">
              <a:latin typeface="Consolas" panose="020B0609020204030204" pitchFamily="49" charset="0"/>
            </a:endParaRPr>
          </a:p>
          <a:p>
            <a:pPr marL="1314450" lvl="3" indent="0">
              <a:buNone/>
            </a:pPr>
            <a:r>
              <a:rPr lang="en-US" sz="2000" dirty="0">
                <a:latin typeface="Consolas" panose="020B0609020204030204" pitchFamily="49" charset="0"/>
              </a:rPr>
              <a:t>// Class declarations</a:t>
            </a:r>
          </a:p>
          <a:p>
            <a:pPr marL="1314450" lvl="3" indent="0">
              <a:buNone/>
            </a:pPr>
            <a:r>
              <a:rPr lang="en-US" sz="2000" dirty="0">
                <a:latin typeface="Consolas" panose="020B0609020204030204" pitchFamily="49" charset="0"/>
              </a:rPr>
              <a:t>class Pair;</a:t>
            </a:r>
          </a:p>
          <a:p>
            <a:pPr marL="1314450" lvl="3" indent="0">
              <a:buNone/>
            </a:pPr>
            <a:endParaRPr lang="en-US" sz="2000" dirty="0">
              <a:latin typeface="Consolas" panose="020B0609020204030204" pitchFamily="49" charset="0"/>
            </a:endParaRPr>
          </a:p>
          <a:p>
            <a:pPr marL="1314450" lvl="3" indent="0">
              <a:buNone/>
            </a:pPr>
            <a:r>
              <a:rPr lang="en-US" sz="2000" dirty="0">
                <a:latin typeface="Consolas" panose="020B0609020204030204" pitchFamily="49" charset="0"/>
              </a:rPr>
              <a:t>// Class definitions</a:t>
            </a:r>
          </a:p>
          <a:p>
            <a:pPr marL="1314450" lvl="3" indent="0">
              <a:buNone/>
            </a:pPr>
            <a:r>
              <a:rPr lang="en-US" sz="2000" dirty="0">
                <a:latin typeface="Consolas" panose="020B0609020204030204" pitchFamily="49" charset="0"/>
              </a:rPr>
              <a:t>class Pair {</a:t>
            </a:r>
          </a:p>
          <a:p>
            <a:pPr marL="1314450" lvl="3" indent="0">
              <a:buNone/>
            </a:pPr>
            <a:r>
              <a:rPr lang="en-US" sz="2000" dirty="0">
                <a:latin typeface="Consolas" panose="020B0609020204030204" pitchFamily="49" charset="0"/>
              </a:rPr>
              <a:t>    public:</a:t>
            </a:r>
          </a:p>
          <a:p>
            <a:pPr marL="1314450" lvl="3" indent="0">
              <a:buNone/>
            </a:pPr>
            <a:r>
              <a:rPr lang="en-US" sz="2000" dirty="0">
                <a:latin typeface="Consolas" panose="020B0609020204030204" pitchFamily="49" charset="0"/>
              </a:rPr>
              <a:t>        </a:t>
            </a:r>
            <a:r>
              <a:rPr lang="en-US" sz="2000" dirty="0" err="1">
                <a:latin typeface="Consolas" panose="020B0609020204030204" pitchFamily="49" charset="0"/>
              </a:rPr>
              <a:t>std</a:t>
            </a:r>
            <a:r>
              <a:rPr lang="en-US" sz="2000" dirty="0">
                <a:latin typeface="Consolas" panose="020B0609020204030204" pitchFamily="49" charset="0"/>
              </a:rPr>
              <a:t>::</a:t>
            </a:r>
            <a:r>
              <a:rPr lang="en-US" sz="2000" dirty="0" err="1">
                <a:latin typeface="Consolas" panose="020B0609020204030204" pitchFamily="49" charset="0"/>
              </a:rPr>
              <a:t>size_t</a:t>
            </a:r>
            <a:r>
              <a:rPr lang="en-US" sz="2000" dirty="0">
                <a:latin typeface="Consolas" panose="020B0609020204030204" pitchFamily="49" charset="0"/>
              </a:rPr>
              <a:t> first_;</a:t>
            </a:r>
          </a:p>
          <a:p>
            <a:pPr marL="1314450" lvl="3" indent="0">
              <a:buNone/>
            </a:pPr>
            <a:r>
              <a:rPr lang="en-US" sz="2000" dirty="0">
                <a:latin typeface="Consolas" panose="020B0609020204030204" pitchFamily="49" charset="0"/>
              </a:rPr>
              <a:t>        </a:t>
            </a:r>
            <a:r>
              <a:rPr lang="en-US" sz="2000" dirty="0" err="1">
                <a:latin typeface="Consolas" panose="020B0609020204030204" pitchFamily="49" charset="0"/>
              </a:rPr>
              <a:t>std</a:t>
            </a:r>
            <a:r>
              <a:rPr lang="en-US" sz="2000" dirty="0">
                <a:latin typeface="Consolas" panose="020B0609020204030204" pitchFamily="49" charset="0"/>
              </a:rPr>
              <a:t>::</a:t>
            </a:r>
            <a:r>
              <a:rPr lang="en-US" sz="2000" dirty="0" err="1">
                <a:latin typeface="Consolas" panose="020B0609020204030204" pitchFamily="49" charset="0"/>
              </a:rPr>
              <a:t>size_t</a:t>
            </a:r>
            <a:r>
              <a:rPr lang="en-US" sz="2000" dirty="0">
                <a:latin typeface="Consolas" panose="020B0609020204030204" pitchFamily="49" charset="0"/>
              </a:rPr>
              <a:t> second_;</a:t>
            </a:r>
          </a:p>
          <a:p>
            <a:pPr marL="1314450" lvl="3" indent="0">
              <a:buNone/>
            </a:pPr>
            <a:r>
              <a:rPr lang="en-US" sz="2000" dirty="0">
                <a:latin typeface="Consolas" panose="020B0609020204030204" pitchFamily="49" charset="0"/>
              </a:rPr>
              <a:t>};</a:t>
            </a:r>
          </a:p>
          <a:p>
            <a:pPr marL="1314450" lvl="3" indent="0">
              <a:buNone/>
            </a:pPr>
            <a:r>
              <a:rPr lang="en-US" sz="2000" dirty="0">
                <a:latin typeface="Consolas" panose="020B0609020204030204" pitchFamily="49" charset="0"/>
              </a:rPr>
              <a:t> </a:t>
            </a:r>
            <a:endParaRPr lang="en-CA" sz="2000" dirty="0">
              <a:latin typeface="Consolas" panose="020B0609020204030204" pitchFamily="49" charset="0"/>
            </a:endParaRPr>
          </a:p>
        </p:txBody>
      </p:sp>
      <p:pic>
        <p:nvPicPr>
          <p:cNvPr id="6" name="Audio 5">
            <a:hlinkClick r:id="" action="ppaction://media"/>
            <a:extLst>
              <a:ext uri="{FF2B5EF4-FFF2-40B4-BE49-F238E27FC236}">
                <a16:creationId xmlns:a16="http://schemas.microsoft.com/office/drawing/2014/main" id="{BCF845E3-92CB-4246-AA78-B708D3B55C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44587340"/>
      </p:ext>
    </p:extLst>
  </p:cSld>
  <p:clrMapOvr>
    <a:masterClrMapping/>
  </p:clrMapOvr>
  <mc:AlternateContent xmlns:mc="http://schemas.openxmlformats.org/markup-compatibility/2006">
    <mc:Choice xmlns:p14="http://schemas.microsoft.com/office/powerpoint/2010/main" Requires="p14">
      <p:transition spd="slow" p14:dur="2000" advTm="22856"/>
    </mc:Choice>
    <mc:Fallback>
      <p:transition spd="slow" advTm="22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 numbers</a:t>
            </a:r>
            <a:endParaRPr lang="en-CA" dirty="0"/>
          </a:p>
        </p:txBody>
      </p:sp>
      <p:sp>
        <p:nvSpPr>
          <p:cNvPr id="3" name="Content Placeholder 2"/>
          <p:cNvSpPr>
            <a:spLocks noGrp="1"/>
          </p:cNvSpPr>
          <p:nvPr>
            <p:ph idx="1"/>
          </p:nvPr>
        </p:nvSpPr>
        <p:spPr/>
        <p:txBody>
          <a:bodyPr>
            <a:noAutofit/>
          </a:bodyPr>
          <a:lstStyle/>
          <a:p>
            <a:r>
              <a:rPr lang="en-US" dirty="0"/>
              <a:t>Now, in your linear algebra and calculus courses,</a:t>
            </a:r>
            <a:br>
              <a:rPr lang="en-US" dirty="0"/>
            </a:br>
            <a:r>
              <a:rPr lang="en-US" dirty="0"/>
              <a:t>	you have likely already been exposed to complex numbers</a:t>
            </a:r>
          </a:p>
          <a:p>
            <a:pPr lvl="1"/>
            <a:r>
              <a:rPr lang="en-US" dirty="0"/>
              <a:t>How could you implement a complex number class?</a:t>
            </a:r>
          </a:p>
          <a:p>
            <a:pPr lvl="2"/>
            <a:r>
              <a:rPr lang="en-US" dirty="0"/>
              <a:t>What operators could you implement?</a:t>
            </a:r>
          </a:p>
          <a:p>
            <a:pPr lvl="2"/>
            <a:r>
              <a:rPr lang="en-US" dirty="0"/>
              <a:t>What additional functions would be required?</a:t>
            </a:r>
            <a:endParaRPr lang="en-US" dirty="0">
              <a:latin typeface="Consolas" panose="020B0609020204030204" pitchFamily="49" charset="0"/>
            </a:endParaRPr>
          </a:p>
          <a:p>
            <a:pPr marL="1314450" lvl="3" indent="0">
              <a:buNone/>
            </a:pPr>
            <a:r>
              <a:rPr lang="en-US" sz="2000" dirty="0">
                <a:latin typeface="Consolas" panose="020B0609020204030204" pitchFamily="49" charset="0"/>
              </a:rPr>
              <a:t> </a:t>
            </a:r>
            <a:endParaRPr lang="en-CA" sz="2000" dirty="0">
              <a:latin typeface="Consolas" panose="020B0609020204030204" pitchFamily="49" charset="0"/>
            </a:endParaRPr>
          </a:p>
        </p:txBody>
      </p:sp>
      <p:pic>
        <p:nvPicPr>
          <p:cNvPr id="4" name="Audio 3">
            <a:hlinkClick r:id="" action="ppaction://media"/>
            <a:extLst>
              <a:ext uri="{FF2B5EF4-FFF2-40B4-BE49-F238E27FC236}">
                <a16:creationId xmlns:a16="http://schemas.microsoft.com/office/drawing/2014/main" id="{61C069DD-7DEE-4339-AC4C-644D4D22030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88666905"/>
      </p:ext>
    </p:extLst>
  </p:cSld>
  <p:clrMapOvr>
    <a:masterClrMapping/>
  </p:clrMapOvr>
  <mc:AlternateContent xmlns:mc="http://schemas.openxmlformats.org/markup-compatibility/2006">
    <mc:Choice xmlns:p14="http://schemas.microsoft.com/office/powerpoint/2010/main" Requires="p14">
      <p:transition spd="slow" p14:dur="2000" advTm="25901"/>
    </mc:Choice>
    <mc:Fallback>
      <p:transition spd="slow" advTm="25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US" dirty="0"/>
              <a:t>Have seen numerous examples of operator overloading</a:t>
            </a:r>
          </a:p>
          <a:p>
            <a:pPr lvl="1"/>
            <a:r>
              <a:rPr lang="en-US" dirty="0"/>
              <a:t>Understand that operator overloading can make programming much more intuitive</a:t>
            </a:r>
            <a:endParaRPr lang="en-CA" dirty="0"/>
          </a:p>
          <a:p>
            <a:pPr lvl="1"/>
            <a:r>
              <a:rPr lang="en-US" dirty="0"/>
              <a:t>Specifically understand how to extend the printing capabilities of </a:t>
            </a:r>
            <a:r>
              <a:rPr lang="en-US" dirty="0">
                <a:latin typeface="Consolas" panose="020B0609020204030204" pitchFamily="49" charset="0"/>
              </a:rPr>
              <a:t>std::</a:t>
            </a:r>
            <a:r>
              <a:rPr lang="en-US" dirty="0" err="1">
                <a:latin typeface="Consolas" panose="020B0609020204030204" pitchFamily="49" charset="0"/>
              </a:rPr>
              <a:t>cout</a:t>
            </a:r>
            <a:r>
              <a:rPr lang="en-US" dirty="0">
                <a:latin typeface="Consolas" panose="020B0609020204030204" pitchFamily="49" charset="0"/>
              </a:rPr>
              <a:t> </a:t>
            </a:r>
            <a:r>
              <a:rPr lang="en-US" dirty="0"/>
              <a:t>to print objects from classes you have authored</a:t>
            </a:r>
          </a:p>
          <a:p>
            <a:pPr lvl="1"/>
            <a:endParaRPr lang="en-CA" dirty="0"/>
          </a:p>
          <a:p>
            <a:pPr lvl="1"/>
            <a:endParaRPr lang="en-CA" dirty="0"/>
          </a:p>
          <a:p>
            <a:pPr lvl="1"/>
            <a:endParaRPr lang="en-CA" dirty="0"/>
          </a:p>
        </p:txBody>
      </p:sp>
      <p:pic>
        <p:nvPicPr>
          <p:cNvPr id="4" name="Audio 3">
            <a:hlinkClick r:id="" action="ppaction://media"/>
            <a:extLst>
              <a:ext uri="{FF2B5EF4-FFF2-40B4-BE49-F238E27FC236}">
                <a16:creationId xmlns:a16="http://schemas.microsoft.com/office/drawing/2014/main" id="{CE80AE25-10DA-409E-B88D-52447BF0F4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37019"/>
    </mc:Choice>
    <mc:Fallback>
      <p:transition spd="slow" advTm="37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https://en.wikipedia.org/wiki/C++_classes</a:t>
            </a:r>
          </a:p>
          <a:p>
            <a:pPr marL="0" indent="0">
              <a:buNone/>
            </a:pPr>
            <a:r>
              <a:rPr lang="en-CA" sz="1800" dirty="0"/>
              <a:t>[2]	https://en.wikipedia.org/wiki/Operator_overloading</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855"/>
    </mc:Choice>
    <mc:Fallback xmlns="">
      <p:transition spd="slow" advTm="2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706"/>
    </mc:Choice>
    <mc:Fallback xmlns="">
      <p:transition spd="slow" advTm="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755"/>
    </mc:Choice>
    <mc:Fallback xmlns="">
      <p:transition spd="slow" advTm="3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Functions on vectors</a:t>
            </a:r>
          </a:p>
        </p:txBody>
      </p:sp>
      <p:sp>
        <p:nvSpPr>
          <p:cNvPr id="3" name="Content Placeholder 2"/>
          <p:cNvSpPr>
            <a:spLocks noGrp="1"/>
          </p:cNvSpPr>
          <p:nvPr>
            <p:ph idx="1"/>
          </p:nvPr>
        </p:nvSpPr>
        <p:spPr/>
        <p:txBody>
          <a:bodyPr/>
          <a:lstStyle/>
          <a:p>
            <a:r>
              <a:rPr lang="en-US" dirty="0"/>
              <a:t>In the previous topic, we described classes for:</a:t>
            </a:r>
          </a:p>
          <a:p>
            <a:pPr lvl="1"/>
            <a:r>
              <a:rPr lang="en-US" dirty="0"/>
              <a:t>3-dimensional vectors</a:t>
            </a:r>
          </a:p>
          <a:p>
            <a:pPr lvl="1"/>
            <a:r>
              <a:rPr lang="en-US" dirty="0"/>
              <a:t>Rational numbers</a:t>
            </a:r>
          </a:p>
          <a:p>
            <a:pPr lvl="1"/>
            <a:r>
              <a:rPr lang="en-US" dirty="0"/>
              <a:t>Arrays</a:t>
            </a:r>
          </a:p>
          <a:p>
            <a:pPr lvl="1"/>
            <a:r>
              <a:rPr lang="en-US" dirty="0"/>
              <a:t>Pair</a:t>
            </a:r>
          </a:p>
          <a:p>
            <a:pPr lvl="1"/>
            <a:endParaRPr lang="en-US" dirty="0"/>
          </a:p>
        </p:txBody>
      </p:sp>
      <p:pic>
        <p:nvPicPr>
          <p:cNvPr id="7" name="Audio 6">
            <a:hlinkClick r:id="" action="ppaction://media"/>
            <a:extLst>
              <a:ext uri="{FF2B5EF4-FFF2-40B4-BE49-F238E27FC236}">
                <a16:creationId xmlns:a16="http://schemas.microsoft.com/office/drawing/2014/main" id="{111DD153-B041-4E20-9158-716E8517E8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16540"/>
    </mc:Choice>
    <mc:Fallback>
      <p:transition spd="slow" advTm="16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Using vectors</a:t>
            </a:r>
          </a:p>
        </p:txBody>
      </p:sp>
      <p:sp>
        <p:nvSpPr>
          <p:cNvPr id="3" name="Content Placeholder 2"/>
          <p:cNvSpPr>
            <a:spLocks noGrp="1"/>
          </p:cNvSpPr>
          <p:nvPr>
            <p:ph idx="1"/>
          </p:nvPr>
        </p:nvSpPr>
        <p:spPr/>
        <p:txBody>
          <a:bodyPr/>
          <a:lstStyle/>
          <a:p>
            <a:r>
              <a:rPr lang="en-US" dirty="0"/>
              <a:t>Contrast the use of integers and rational numbers:</a:t>
            </a:r>
          </a:p>
          <a:p>
            <a:pPr marL="800100" lvl="2" indent="0">
              <a:buNone/>
            </a:pPr>
            <a:r>
              <a:rPr lang="en-US" dirty="0" err="1">
                <a:latin typeface="Consolas" panose="020B0609020204030204" pitchFamily="49" charset="0"/>
              </a:rPr>
              <a:t>int</a:t>
            </a:r>
            <a:r>
              <a:rPr lang="en-US" dirty="0">
                <a:latin typeface="Consolas" panose="020B0609020204030204" pitchFamily="49" charset="0"/>
              </a:rPr>
              <a:t> main() {</a:t>
            </a:r>
          </a:p>
          <a:p>
            <a:pPr marL="800100" lvl="2" indent="0">
              <a:buNone/>
            </a:pPr>
            <a:r>
              <a:rPr lang="en-US" dirty="0">
                <a:latin typeface="Consolas" panose="020B0609020204030204" pitchFamily="49" charset="0"/>
              </a:rPr>
              <a:t>	   </a:t>
            </a:r>
            <a:r>
              <a:rPr lang="en-US" dirty="0" err="1">
                <a:latin typeface="Consolas" panose="020B0609020204030204" pitchFamily="49" charset="0"/>
              </a:rPr>
              <a:t>int</a:t>
            </a:r>
            <a:r>
              <a:rPr lang="en-US" dirty="0">
                <a:latin typeface="Consolas" panose="020B0609020204030204" pitchFamily="49" charset="0"/>
              </a:rPr>
              <a:t> m{ 15 };</a:t>
            </a:r>
          </a:p>
          <a:p>
            <a:pPr marL="800100" lvl="2" indent="0">
              <a:buNone/>
            </a:pPr>
            <a:r>
              <a:rPr lang="en-US" dirty="0">
                <a:latin typeface="Consolas" panose="020B0609020204030204" pitchFamily="49" charset="0"/>
              </a:rPr>
              <a:t>    </a:t>
            </a:r>
            <a:r>
              <a:rPr lang="en-US" dirty="0" err="1">
                <a:latin typeface="Consolas" panose="020B0609020204030204" pitchFamily="49" charset="0"/>
              </a:rPr>
              <a:t>int</a:t>
            </a:r>
            <a:r>
              <a:rPr lang="en-US" dirty="0">
                <a:latin typeface="Consolas" panose="020B0609020204030204" pitchFamily="49" charset="0"/>
              </a:rPr>
              <a:t> n{ 17 };</a:t>
            </a:r>
          </a:p>
          <a:p>
            <a:pPr marL="800100" lvl="2" indent="0">
              <a:buNone/>
            </a:pPr>
            <a:r>
              <a:rPr lang="en-US" dirty="0">
                <a:latin typeface="Consolas" panose="020B0609020204030204" pitchFamily="49" charset="0"/>
              </a:rPr>
              <a:t>	   Rational p{ 15, 1 };</a:t>
            </a:r>
          </a:p>
          <a:p>
            <a:pPr marL="800100" lvl="2" indent="0">
              <a:buNone/>
            </a:pPr>
            <a:r>
              <a:rPr lang="en-US" dirty="0">
                <a:latin typeface="Consolas" panose="020B0609020204030204" pitchFamily="49" charset="0"/>
              </a:rPr>
              <a:t>    Rational q{ 17, 1 };</a:t>
            </a:r>
          </a:p>
          <a:p>
            <a:pPr marL="800100" lvl="2" indent="0">
              <a:buNone/>
            </a:pPr>
            <a:endParaRPr lang="en-US" sz="1600" dirty="0">
              <a:latin typeface="Consolas" panose="020B0609020204030204" pitchFamily="49" charset="0"/>
            </a:endParaRPr>
          </a:p>
          <a:p>
            <a:pPr marL="800100" lvl="2" indent="0">
              <a:buNone/>
            </a:pPr>
            <a:r>
              <a:rPr lang="en-US" dirty="0">
                <a:latin typeface="Consolas" panose="020B0609020204030204" pitchFamily="49" charset="0"/>
              </a:rPr>
              <a:t>    </a:t>
            </a:r>
            <a:r>
              <a:rPr lang="pt-BR" dirty="0">
                <a:latin typeface="Consolas" panose="020B0609020204030204" pitchFamily="49" charset="0"/>
              </a:rPr>
              <a:t>std::cout &lt;&lt; "m + n = " &lt;&lt; (m + n) &lt;&lt; std::endl;</a:t>
            </a:r>
            <a:endParaRPr lang="en-US" dirty="0">
              <a:latin typeface="Consolas" panose="020B0609020204030204" pitchFamily="49" charset="0"/>
            </a:endParaRPr>
          </a:p>
          <a:p>
            <a:pPr marL="800100" lvl="2"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"p + q = " </a:t>
            </a:r>
          </a:p>
          <a:p>
            <a:pPr marL="800100" lvl="2" indent="0">
              <a:buNone/>
            </a:pPr>
            <a:r>
              <a:rPr lang="en-US" dirty="0">
                <a:latin typeface="Consolas" panose="020B0609020204030204" pitchFamily="49" charset="0"/>
              </a:rPr>
              <a:t>              &lt;&lt; </a:t>
            </a:r>
            <a:r>
              <a:rPr lang="en-US" dirty="0" err="1">
                <a:latin typeface="Consolas" panose="020B0609020204030204" pitchFamily="49" charset="0"/>
              </a:rPr>
              <a:t>to_string</a:t>
            </a:r>
            <a:r>
              <a:rPr lang="en-US" dirty="0">
                <a:latin typeface="Consolas" panose="020B0609020204030204" pitchFamily="49" charset="0"/>
              </a:rPr>
              <a:t>( add(p, q) )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800100" lvl="2" indent="0">
              <a:buNone/>
            </a:pPr>
            <a:r>
              <a:rPr lang="en-US" dirty="0">
                <a:latin typeface="Consolas" panose="020B0609020204030204" pitchFamily="49" charset="0"/>
              </a:rPr>
              <a:t>    </a:t>
            </a:r>
            <a:r>
              <a:rPr lang="en-CA" dirty="0" err="1">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cout</a:t>
            </a:r>
            <a:r>
              <a:rPr lang="en-CA" dirty="0">
                <a:latin typeface="Consolas" panose="020B0609020204030204" pitchFamily="49" charset="0"/>
              </a:rPr>
              <a:t> &lt;&lt; "-m = " &lt;&lt; (-m) &lt;&lt; </a:t>
            </a:r>
            <a:r>
              <a:rPr lang="en-CA" dirty="0" err="1">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endl</a:t>
            </a:r>
            <a:r>
              <a:rPr lang="en-CA" dirty="0">
                <a:latin typeface="Consolas" panose="020B0609020204030204" pitchFamily="49" charset="0"/>
              </a:rPr>
              <a:t>;</a:t>
            </a:r>
            <a:endParaRPr lang="en-US" dirty="0">
              <a:latin typeface="Consolas" panose="020B0609020204030204" pitchFamily="49" charset="0"/>
            </a:endParaRPr>
          </a:p>
          <a:p>
            <a:pPr marL="800100" lvl="2"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"-p = " </a:t>
            </a:r>
          </a:p>
          <a:p>
            <a:pPr marL="800100" lvl="2" indent="0">
              <a:buNone/>
            </a:pPr>
            <a:r>
              <a:rPr lang="en-US" dirty="0">
                <a:latin typeface="Consolas" panose="020B0609020204030204" pitchFamily="49" charset="0"/>
              </a:rPr>
              <a:t>              &lt;&lt; </a:t>
            </a:r>
            <a:r>
              <a:rPr lang="en-US" dirty="0" err="1">
                <a:latin typeface="Consolas" panose="020B0609020204030204" pitchFamily="49" charset="0"/>
              </a:rPr>
              <a:t>to_string</a:t>
            </a:r>
            <a:r>
              <a:rPr lang="en-US" dirty="0">
                <a:latin typeface="Consolas" panose="020B0609020204030204" pitchFamily="49" charset="0"/>
              </a:rPr>
              <a:t>( negate( p ) )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dirty="0">
                <a:latin typeface="Consolas" panose="020B0609020204030204" pitchFamily="49" charset="0"/>
              </a:rPr>
              <a:t>    return 0;</a:t>
            </a:r>
          </a:p>
          <a:p>
            <a:pPr marL="800100" lvl="2" indent="0">
              <a:buNone/>
            </a:pPr>
            <a:r>
              <a:rPr lang="en-US" dirty="0">
                <a:latin typeface="Consolas" panose="020B0609020204030204" pitchFamily="49" charset="0"/>
              </a:rPr>
              <a:t>}</a:t>
            </a:r>
          </a:p>
        </p:txBody>
      </p:sp>
      <p:sp>
        <p:nvSpPr>
          <p:cNvPr id="4" name="Rectangle: Rounded Corners 3">
            <a:extLst>
              <a:ext uri="{FF2B5EF4-FFF2-40B4-BE49-F238E27FC236}">
                <a16:creationId xmlns:a16="http://schemas.microsoft.com/office/drawing/2014/main" id="{428C980F-D12B-493B-853D-1322867FCFEF}"/>
              </a:ext>
            </a:extLst>
          </p:cNvPr>
          <p:cNvSpPr/>
          <p:nvPr/>
        </p:nvSpPr>
        <p:spPr>
          <a:xfrm>
            <a:off x="5148064" y="3861048"/>
            <a:ext cx="1008112"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973DA63-DEC5-415D-AFA8-67F0863EBBCC}"/>
              </a:ext>
            </a:extLst>
          </p:cNvPr>
          <p:cNvSpPr/>
          <p:nvPr/>
        </p:nvSpPr>
        <p:spPr>
          <a:xfrm>
            <a:off x="4851156" y="4843507"/>
            <a:ext cx="535868"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8969DF6-9D41-4FD6-B678-441DAD31388B}"/>
              </a:ext>
            </a:extLst>
          </p:cNvPr>
          <p:cNvSpPr/>
          <p:nvPr/>
        </p:nvSpPr>
        <p:spPr>
          <a:xfrm>
            <a:off x="3374498" y="4534773"/>
            <a:ext cx="2925694"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C763424-4D27-4F0B-BB0F-3A225F9377E9}"/>
              </a:ext>
            </a:extLst>
          </p:cNvPr>
          <p:cNvSpPr/>
          <p:nvPr/>
        </p:nvSpPr>
        <p:spPr>
          <a:xfrm>
            <a:off x="3374498" y="5517232"/>
            <a:ext cx="3141718"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CB84ACED-80C6-412F-8F01-4A6CFE05833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88732587"/>
      </p:ext>
    </p:extLst>
  </p:cSld>
  <p:clrMapOvr>
    <a:masterClrMapping/>
  </p:clrMapOvr>
  <mc:AlternateContent xmlns:mc="http://schemas.openxmlformats.org/markup-compatibility/2006">
    <mc:Choice xmlns:p14="http://schemas.microsoft.com/office/powerpoint/2010/main" Requires="p14">
      <p:transition spd="slow" p14:dur="2000" advTm="33188"/>
    </mc:Choice>
    <mc:Fallback>
      <p:transition spd="slow" advTm="33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bldLst>
      <p:bldP spid="4" grpId="0" animBg="1"/>
      <p:bldP spid="4" grpId="1" animBg="1"/>
      <p:bldP spid="6" grpId="0" animBg="1"/>
      <p:bldP spid="6" grpId="1"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Using vectors</a:t>
            </a:r>
          </a:p>
        </p:txBody>
      </p:sp>
      <p:sp>
        <p:nvSpPr>
          <p:cNvPr id="3" name="Content Placeholder 2"/>
          <p:cNvSpPr>
            <a:spLocks noGrp="1"/>
          </p:cNvSpPr>
          <p:nvPr>
            <p:ph idx="1"/>
          </p:nvPr>
        </p:nvSpPr>
        <p:spPr/>
        <p:txBody>
          <a:bodyPr/>
          <a:lstStyle/>
          <a:p>
            <a:r>
              <a:rPr lang="en-US" dirty="0"/>
              <a:t>Wouldn’t this be nice?</a:t>
            </a:r>
          </a:p>
          <a:p>
            <a:pPr marL="800100" lvl="2" indent="0">
              <a:buNone/>
            </a:pPr>
            <a:r>
              <a:rPr lang="en-US" dirty="0" err="1">
                <a:latin typeface="Consolas" panose="020B0609020204030204" pitchFamily="49" charset="0"/>
              </a:rPr>
              <a:t>int</a:t>
            </a:r>
            <a:r>
              <a:rPr lang="en-US" dirty="0">
                <a:latin typeface="Consolas" panose="020B0609020204030204" pitchFamily="49" charset="0"/>
              </a:rPr>
              <a:t> main() {</a:t>
            </a:r>
          </a:p>
          <a:p>
            <a:pPr marL="800100" lvl="2" indent="0">
              <a:buNone/>
            </a:pPr>
            <a:r>
              <a:rPr lang="en-US" dirty="0">
                <a:latin typeface="Consolas" panose="020B0609020204030204" pitchFamily="49" charset="0"/>
              </a:rPr>
              <a:t>	   </a:t>
            </a:r>
            <a:r>
              <a:rPr lang="en-US" dirty="0" err="1">
                <a:latin typeface="Consolas" panose="020B0609020204030204" pitchFamily="49" charset="0"/>
              </a:rPr>
              <a:t>int</a:t>
            </a:r>
            <a:r>
              <a:rPr lang="en-US" dirty="0">
                <a:latin typeface="Consolas" panose="020B0609020204030204" pitchFamily="49" charset="0"/>
              </a:rPr>
              <a:t> m{ 15 };</a:t>
            </a:r>
          </a:p>
          <a:p>
            <a:pPr marL="800100" lvl="2" indent="0">
              <a:buNone/>
            </a:pPr>
            <a:r>
              <a:rPr lang="en-US" dirty="0">
                <a:latin typeface="Consolas" panose="020B0609020204030204" pitchFamily="49" charset="0"/>
              </a:rPr>
              <a:t>    </a:t>
            </a:r>
            <a:r>
              <a:rPr lang="en-US" dirty="0" err="1">
                <a:latin typeface="Consolas" panose="020B0609020204030204" pitchFamily="49" charset="0"/>
              </a:rPr>
              <a:t>int</a:t>
            </a:r>
            <a:r>
              <a:rPr lang="en-US" dirty="0">
                <a:latin typeface="Consolas" panose="020B0609020204030204" pitchFamily="49" charset="0"/>
              </a:rPr>
              <a:t> n{ 17 };</a:t>
            </a:r>
          </a:p>
          <a:p>
            <a:pPr marL="800100" lvl="2" indent="0">
              <a:buNone/>
            </a:pPr>
            <a:r>
              <a:rPr lang="en-US" dirty="0">
                <a:latin typeface="Consolas" panose="020B0609020204030204" pitchFamily="49" charset="0"/>
              </a:rPr>
              <a:t>	   Rational p{ 15, 1 };</a:t>
            </a:r>
          </a:p>
          <a:p>
            <a:pPr marL="800100" lvl="2" indent="0">
              <a:buNone/>
            </a:pPr>
            <a:r>
              <a:rPr lang="en-US" dirty="0">
                <a:latin typeface="Consolas" panose="020B0609020204030204" pitchFamily="49" charset="0"/>
              </a:rPr>
              <a:t>    Rational q{ 17, 1 };</a:t>
            </a:r>
          </a:p>
          <a:p>
            <a:pPr marL="800100" lvl="2" indent="0">
              <a:buNone/>
            </a:pPr>
            <a:endParaRPr lang="en-US" sz="1600" dirty="0">
              <a:latin typeface="Consolas" panose="020B0609020204030204" pitchFamily="49" charset="0"/>
            </a:endParaRPr>
          </a:p>
          <a:p>
            <a:pPr marL="800100" lvl="2" indent="0">
              <a:buNone/>
            </a:pPr>
            <a:r>
              <a:rPr lang="en-US" dirty="0">
                <a:latin typeface="Consolas" panose="020B0609020204030204" pitchFamily="49" charset="0"/>
              </a:rPr>
              <a:t>    </a:t>
            </a:r>
            <a:r>
              <a:rPr lang="pt-BR" dirty="0">
                <a:latin typeface="Consolas" panose="020B0609020204030204" pitchFamily="49" charset="0"/>
              </a:rPr>
              <a:t>std::cout &lt;&lt; "m + n = " &lt;&lt; (m + n) &lt;&lt; std::endl;</a:t>
            </a:r>
            <a:endParaRPr lang="en-US" dirty="0">
              <a:latin typeface="Consolas" panose="020B0609020204030204" pitchFamily="49" charset="0"/>
            </a:endParaRPr>
          </a:p>
          <a:p>
            <a:pPr marL="800100" lvl="2"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"p + q = " &lt;&lt; (p + q)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a:t>
            </a:r>
            <a:r>
              <a:rPr lang="en-CA" dirty="0" err="1">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cout</a:t>
            </a:r>
            <a:r>
              <a:rPr lang="en-CA" dirty="0">
                <a:latin typeface="Consolas" panose="020B0609020204030204" pitchFamily="49" charset="0"/>
              </a:rPr>
              <a:t> &lt;&lt; "-m = " &lt;&lt; (-m) &lt;&lt; </a:t>
            </a:r>
            <a:r>
              <a:rPr lang="en-CA" dirty="0" err="1">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endl</a:t>
            </a:r>
            <a:r>
              <a:rPr lang="en-CA" dirty="0">
                <a:latin typeface="Consolas" panose="020B0609020204030204" pitchFamily="49" charset="0"/>
              </a:rPr>
              <a:t>;</a:t>
            </a:r>
            <a:endParaRPr lang="en-US" dirty="0">
              <a:latin typeface="Consolas" panose="020B0609020204030204" pitchFamily="49" charset="0"/>
            </a:endParaRPr>
          </a:p>
          <a:p>
            <a:pPr marL="800100" lvl="2"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"-p = " &lt;&lt; (-p)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 </a:t>
            </a:r>
          </a:p>
          <a:p>
            <a:pPr marL="800100" lvl="2" indent="0">
              <a:buNone/>
            </a:pPr>
            <a:endParaRPr lang="en-US" dirty="0">
              <a:latin typeface="Consolas" panose="020B0609020204030204" pitchFamily="49" charset="0"/>
            </a:endParaRPr>
          </a:p>
          <a:p>
            <a:pPr marL="800100" lvl="2" indent="0">
              <a:buNone/>
            </a:pPr>
            <a:endParaRPr lang="en-US" sz="1600" dirty="0">
              <a:latin typeface="Consolas" panose="020B0609020204030204" pitchFamily="49" charset="0"/>
            </a:endParaRPr>
          </a:p>
          <a:p>
            <a:pPr marL="800100" lvl="2" indent="0">
              <a:buNone/>
            </a:pPr>
            <a:r>
              <a:rPr lang="en-US" dirty="0">
                <a:latin typeface="Consolas" panose="020B0609020204030204" pitchFamily="49" charset="0"/>
              </a:rPr>
              <a:t>    return 0;</a:t>
            </a:r>
          </a:p>
          <a:p>
            <a:pPr marL="800100" lvl="2" indent="0">
              <a:buNone/>
            </a:pPr>
            <a:r>
              <a:rPr lang="en-US" dirty="0">
                <a:latin typeface="Consolas" panose="020B0609020204030204" pitchFamily="49" charset="0"/>
              </a:rPr>
              <a:t>}</a:t>
            </a:r>
          </a:p>
        </p:txBody>
      </p:sp>
      <p:sp>
        <p:nvSpPr>
          <p:cNvPr id="6" name="Rectangle: Rounded Corners 5">
            <a:extLst>
              <a:ext uri="{FF2B5EF4-FFF2-40B4-BE49-F238E27FC236}">
                <a16:creationId xmlns:a16="http://schemas.microsoft.com/office/drawing/2014/main" id="{79AE5C43-4490-4518-A2C2-B2EAC284F1B7}"/>
              </a:ext>
            </a:extLst>
          </p:cNvPr>
          <p:cNvSpPr/>
          <p:nvPr/>
        </p:nvSpPr>
        <p:spPr>
          <a:xfrm>
            <a:off x="5148064" y="3861048"/>
            <a:ext cx="1008112" cy="7200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CC72A9E-1445-48CB-BD12-9E86AF101905}"/>
              </a:ext>
            </a:extLst>
          </p:cNvPr>
          <p:cNvSpPr/>
          <p:nvPr/>
        </p:nvSpPr>
        <p:spPr>
          <a:xfrm>
            <a:off x="4788024" y="4897760"/>
            <a:ext cx="648072" cy="7200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F25687B6-B1D7-489B-9CCB-D3DC25C9D37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34494110"/>
      </p:ext>
    </p:extLst>
  </p:cSld>
  <p:clrMapOvr>
    <a:masterClrMapping/>
  </p:clrMapOvr>
  <mc:AlternateContent xmlns:mc="http://schemas.openxmlformats.org/markup-compatibility/2006">
    <mc:Choice xmlns:p14="http://schemas.microsoft.com/office/powerpoint/2010/main" Requires="p14">
      <p:transition spd="slow" p14:dur="2000" advTm="18491"/>
    </mc:Choice>
    <mc:Fallback>
      <p:transition spd="slow" advTm="18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Functions on vectors</a:t>
            </a:r>
          </a:p>
        </p:txBody>
      </p:sp>
      <p:sp>
        <p:nvSpPr>
          <p:cNvPr id="3" name="Content Placeholder 2"/>
          <p:cNvSpPr>
            <a:spLocks noGrp="1"/>
          </p:cNvSpPr>
          <p:nvPr>
            <p:ph idx="1"/>
          </p:nvPr>
        </p:nvSpPr>
        <p:spPr>
          <a:xfrm>
            <a:off x="457200" y="1600200"/>
            <a:ext cx="8686800" cy="4525963"/>
          </a:xfrm>
        </p:spPr>
        <p:txBody>
          <a:bodyPr/>
          <a:lstStyle/>
          <a:p>
            <a:r>
              <a:rPr lang="en-US" dirty="0"/>
              <a:t>What we need is a way to tell the compiler:</a:t>
            </a:r>
          </a:p>
          <a:p>
            <a:pPr lvl="1"/>
            <a:r>
              <a:rPr lang="en-US" dirty="0"/>
              <a:t>If you have </a:t>
            </a:r>
            <a:r>
              <a:rPr lang="en-US" i="1" dirty="0"/>
              <a:t>rational</a:t>
            </a:r>
            <a:r>
              <a:rPr lang="en-US" dirty="0"/>
              <a:t> + </a:t>
            </a:r>
            <a:r>
              <a:rPr lang="en-US" i="1" dirty="0"/>
              <a:t>rational</a:t>
            </a:r>
            <a:r>
              <a:rPr lang="en-US" dirty="0"/>
              <a:t>, then call an appropriate function</a:t>
            </a:r>
          </a:p>
          <a:p>
            <a:pPr lvl="1"/>
            <a:r>
              <a:rPr lang="en-US" dirty="0"/>
              <a:t>If you have –</a:t>
            </a:r>
            <a:r>
              <a:rPr lang="en-US" i="1" dirty="0"/>
              <a:t>rational</a:t>
            </a:r>
            <a:r>
              <a:rPr lang="en-US" dirty="0"/>
              <a:t>, then call a different appropriate function</a:t>
            </a:r>
          </a:p>
          <a:p>
            <a:pPr lvl="1"/>
            <a:endParaRPr lang="en-US" dirty="0"/>
          </a:p>
          <a:p>
            <a:r>
              <a:rPr lang="en-US" dirty="0"/>
              <a:t>This is done through </a:t>
            </a:r>
            <a:r>
              <a:rPr lang="en-US" i="1" dirty="0"/>
              <a:t>operator overloading</a:t>
            </a:r>
            <a:endParaRPr lang="en-US" dirty="0"/>
          </a:p>
          <a:p>
            <a:pPr marL="800100" lvl="2" indent="0">
              <a:buNone/>
            </a:pPr>
            <a:r>
              <a:rPr lang="en-US" dirty="0">
                <a:latin typeface="Consolas" panose="020B0609020204030204" pitchFamily="49" charset="0"/>
              </a:rPr>
              <a:t>Rational operator+( Rational </a:t>
            </a:r>
            <a:r>
              <a:rPr lang="en-US" dirty="0" err="1">
                <a:latin typeface="Consolas" panose="020B0609020204030204" pitchFamily="49" charset="0"/>
              </a:rPr>
              <a:t>const</a:t>
            </a:r>
            <a:r>
              <a:rPr lang="en-US" dirty="0">
                <a:latin typeface="Consolas" panose="020B0609020204030204" pitchFamily="49" charset="0"/>
              </a:rPr>
              <a:t> &amp;p, Rational </a:t>
            </a:r>
            <a:r>
              <a:rPr lang="en-US" dirty="0" err="1">
                <a:latin typeface="Consolas" panose="020B0609020204030204" pitchFamily="49" charset="0"/>
              </a:rPr>
              <a:t>const</a:t>
            </a:r>
            <a:r>
              <a:rPr lang="en-US" dirty="0">
                <a:latin typeface="Consolas" panose="020B0609020204030204" pitchFamily="49" charset="0"/>
              </a:rPr>
              <a:t> &amp;q );</a:t>
            </a:r>
          </a:p>
          <a:p>
            <a:pPr marL="800100" lvl="2" indent="0">
              <a:buNone/>
            </a:pPr>
            <a:endParaRPr lang="en-US" dirty="0">
              <a:latin typeface="Consolas" panose="020B0609020204030204" pitchFamily="49" charset="0"/>
            </a:endParaRPr>
          </a:p>
          <a:p>
            <a:r>
              <a:rPr lang="en-US" dirty="0"/>
              <a:t>If the left and right operands of a binary “+” are instances of the</a:t>
            </a:r>
            <a:br>
              <a:rPr lang="en-US" dirty="0"/>
            </a:br>
            <a:r>
              <a:rPr lang="en-US" dirty="0"/>
              <a:t>class </a:t>
            </a:r>
            <a:r>
              <a:rPr lang="en-US" dirty="0">
                <a:latin typeface="Consolas" panose="020B0609020204030204" pitchFamily="49" charset="0"/>
              </a:rPr>
              <a:t>Rational</a:t>
            </a:r>
            <a:r>
              <a:rPr lang="en-US" dirty="0"/>
              <a:t>, then call this function</a:t>
            </a:r>
          </a:p>
          <a:p>
            <a:pPr marL="800100" lvl="2" indent="0">
              <a:buNone/>
            </a:pPr>
            <a:r>
              <a:rPr lang="en-US" dirty="0">
                <a:latin typeface="Consolas" panose="020B0609020204030204" pitchFamily="49" charset="0"/>
              </a:rPr>
              <a:t>Rational operator+( Rational </a:t>
            </a:r>
            <a:r>
              <a:rPr lang="en-US" dirty="0" err="1">
                <a:latin typeface="Consolas" panose="020B0609020204030204" pitchFamily="49" charset="0"/>
              </a:rPr>
              <a:t>const</a:t>
            </a:r>
            <a:r>
              <a:rPr lang="en-US" dirty="0">
                <a:latin typeface="Consolas" panose="020B0609020204030204" pitchFamily="49" charset="0"/>
              </a:rPr>
              <a:t> &amp;p, Rational </a:t>
            </a:r>
            <a:r>
              <a:rPr lang="en-US" dirty="0" err="1">
                <a:latin typeface="Consolas" panose="020B0609020204030204" pitchFamily="49" charset="0"/>
              </a:rPr>
              <a:t>const</a:t>
            </a:r>
            <a:r>
              <a:rPr lang="en-US" dirty="0">
                <a:latin typeface="Consolas" panose="020B0609020204030204" pitchFamily="49" charset="0"/>
              </a:rPr>
              <a:t> &amp;q ) {</a:t>
            </a:r>
          </a:p>
          <a:p>
            <a:pPr marL="800100" lvl="2" indent="0">
              <a:buNone/>
            </a:pPr>
            <a:r>
              <a:rPr lang="en-US" dirty="0">
                <a:latin typeface="Consolas" panose="020B0609020204030204" pitchFamily="49" charset="0"/>
              </a:rPr>
              <a:t>    return Rational{ </a:t>
            </a:r>
            <a:r>
              <a:rPr lang="en-US" dirty="0" err="1">
                <a:latin typeface="Consolas" panose="020B0609020204030204" pitchFamily="49" charset="0"/>
              </a:rPr>
              <a:t>p.numer</a:t>
            </a:r>
            <a:r>
              <a:rPr lang="en-US" dirty="0">
                <a:latin typeface="Consolas" panose="020B0609020204030204" pitchFamily="49" charset="0"/>
              </a:rPr>
              <a:t>_*</a:t>
            </a:r>
            <a:r>
              <a:rPr lang="en-US" dirty="0" err="1">
                <a:latin typeface="Consolas" panose="020B0609020204030204" pitchFamily="49" charset="0"/>
              </a:rPr>
              <a:t>q.denom</a:t>
            </a:r>
            <a:r>
              <a:rPr lang="en-US" dirty="0">
                <a:latin typeface="Consolas" panose="020B0609020204030204" pitchFamily="49" charset="0"/>
              </a:rPr>
              <a:t>_ + </a:t>
            </a:r>
            <a:r>
              <a:rPr lang="en-US" dirty="0" err="1">
                <a:latin typeface="Consolas" panose="020B0609020204030204" pitchFamily="49" charset="0"/>
              </a:rPr>
              <a:t>q.numer</a:t>
            </a:r>
            <a:r>
              <a:rPr lang="en-US" dirty="0">
                <a:latin typeface="Consolas" panose="020B0609020204030204" pitchFamily="49" charset="0"/>
              </a:rPr>
              <a:t>_*</a:t>
            </a:r>
            <a:r>
              <a:rPr lang="en-US" dirty="0" err="1">
                <a:latin typeface="Consolas" panose="020B0609020204030204" pitchFamily="49" charset="0"/>
              </a:rPr>
              <a:t>p.denom</a:t>
            </a:r>
            <a:r>
              <a:rPr lang="en-US" dirty="0">
                <a:latin typeface="Consolas" panose="020B0609020204030204" pitchFamily="49" charset="0"/>
              </a:rPr>
              <a:t>_,</a:t>
            </a:r>
          </a:p>
          <a:p>
            <a:pPr marL="800100" lvl="2" indent="0">
              <a:buNone/>
            </a:pPr>
            <a:r>
              <a:rPr lang="en-US" dirty="0">
                <a:latin typeface="Consolas" panose="020B0609020204030204" pitchFamily="49" charset="0"/>
              </a:rPr>
              <a:t>                     </a:t>
            </a:r>
            <a:r>
              <a:rPr lang="en-US" dirty="0" err="1">
                <a:latin typeface="Consolas" panose="020B0609020204030204" pitchFamily="49" charset="0"/>
              </a:rPr>
              <a:t>p.denom</a:t>
            </a:r>
            <a:r>
              <a:rPr lang="en-US" dirty="0">
                <a:latin typeface="Consolas" panose="020B0609020204030204" pitchFamily="49" charset="0"/>
              </a:rPr>
              <a:t>_*</a:t>
            </a:r>
            <a:r>
              <a:rPr lang="en-US" dirty="0" err="1">
                <a:latin typeface="Consolas" panose="020B0609020204030204" pitchFamily="49" charset="0"/>
              </a:rPr>
              <a:t>q.denom</a:t>
            </a:r>
            <a:r>
              <a:rPr lang="en-US" dirty="0">
                <a:latin typeface="Consolas" panose="020B0609020204030204" pitchFamily="49" charset="0"/>
              </a:rPr>
              <a:t>_ };</a:t>
            </a:r>
          </a:p>
          <a:p>
            <a:pPr marL="800100" lvl="2" indent="0">
              <a:buNone/>
            </a:pPr>
            <a:r>
              <a:rPr lang="en-US" dirty="0">
                <a:latin typeface="Consolas" panose="020B0609020204030204" pitchFamily="49" charset="0"/>
              </a:rPr>
              <a:t>}</a:t>
            </a:r>
            <a:endParaRPr lang="en-CA" dirty="0">
              <a:latin typeface="Consolas" panose="020B0609020204030204" pitchFamily="49" charset="0"/>
            </a:endParaRPr>
          </a:p>
          <a:p>
            <a:pPr marL="800100" lvl="2" indent="0">
              <a:buNone/>
            </a:pPr>
            <a:endParaRPr lang="en-CA" dirty="0">
              <a:latin typeface="Consolas" panose="020B0609020204030204" pitchFamily="49" charset="0"/>
            </a:endParaRPr>
          </a:p>
        </p:txBody>
      </p:sp>
      <p:pic>
        <p:nvPicPr>
          <p:cNvPr id="6" name="Audio 5">
            <a:hlinkClick r:id="" action="ppaction://media"/>
            <a:extLst>
              <a:ext uri="{FF2B5EF4-FFF2-40B4-BE49-F238E27FC236}">
                <a16:creationId xmlns:a16="http://schemas.microsoft.com/office/drawing/2014/main" id="{1B56E33D-9E60-4AEC-B34E-135FD4095EB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62949315"/>
      </p:ext>
    </p:extLst>
  </p:cSld>
  <p:clrMapOvr>
    <a:masterClrMapping/>
  </p:clrMapOvr>
  <mc:AlternateContent xmlns:mc="http://schemas.openxmlformats.org/markup-compatibility/2006">
    <mc:Choice xmlns:p14="http://schemas.microsoft.com/office/powerpoint/2010/main" Requires="p14">
      <p:transition spd="slow" p14:dur="2000" advTm="105704"/>
    </mc:Choice>
    <mc:Fallback>
      <p:transition spd="slow" advTm="105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Operator overloading</a:t>
            </a:r>
          </a:p>
        </p:txBody>
      </p:sp>
      <p:sp>
        <p:nvSpPr>
          <p:cNvPr id="3" name="Content Placeholder 2"/>
          <p:cNvSpPr>
            <a:spLocks noGrp="1"/>
          </p:cNvSpPr>
          <p:nvPr>
            <p:ph idx="1"/>
          </p:nvPr>
        </p:nvSpPr>
        <p:spPr>
          <a:xfrm>
            <a:off x="457200" y="1600200"/>
            <a:ext cx="8686800" cy="4525963"/>
          </a:xfrm>
        </p:spPr>
        <p:txBody>
          <a:bodyPr/>
          <a:lstStyle/>
          <a:p>
            <a:r>
              <a:rPr lang="en-US" dirty="0"/>
              <a:t>For almost every operator in C++,</a:t>
            </a:r>
            <a:br>
              <a:rPr lang="en-US" dirty="0"/>
            </a:br>
            <a:r>
              <a:rPr lang="en-US" dirty="0"/>
              <a:t>	that operator can be overloaded for new operands</a:t>
            </a:r>
          </a:p>
          <a:p>
            <a:pPr lvl="1"/>
            <a:r>
              <a:rPr lang="en-US" dirty="0"/>
              <a:t>This is true for all arithmetic, comparison, logical, bitwise,</a:t>
            </a:r>
            <a:br>
              <a:rPr lang="en-US" dirty="0"/>
            </a:br>
            <a:r>
              <a:rPr lang="en-US" dirty="0"/>
              <a:t>bit-shifting, assignment and auto-assignment operators</a:t>
            </a:r>
          </a:p>
          <a:p>
            <a:pPr lvl="1"/>
            <a:r>
              <a:rPr lang="en-US" dirty="0"/>
              <a:t>The few that cannot be overloaded such as </a:t>
            </a:r>
            <a:r>
              <a:rPr lang="en-US" dirty="0">
                <a:latin typeface="Consolas" panose="020B0609020204030204" pitchFamily="49" charset="0"/>
              </a:rPr>
              <a:t>::</a:t>
            </a:r>
            <a:r>
              <a:rPr lang="en-US" dirty="0"/>
              <a:t> or </a:t>
            </a:r>
            <a:r>
              <a:rPr lang="en-US" dirty="0">
                <a:latin typeface="Consolas" panose="020B0609020204030204" pitchFamily="49" charset="0"/>
              </a:rPr>
              <a:t>.</a:t>
            </a:r>
          </a:p>
          <a:p>
            <a:pPr lvl="1"/>
            <a:endParaRPr lang="en-US" dirty="0"/>
          </a:p>
        </p:txBody>
      </p:sp>
      <p:pic>
        <p:nvPicPr>
          <p:cNvPr id="7" name="Audio 6">
            <a:hlinkClick r:id="" action="ppaction://media"/>
            <a:extLst>
              <a:ext uri="{FF2B5EF4-FFF2-40B4-BE49-F238E27FC236}">
                <a16:creationId xmlns:a16="http://schemas.microsoft.com/office/drawing/2014/main" id="{C08EB396-7A53-48E3-B230-36AF034DD4F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92785804"/>
      </p:ext>
    </p:extLst>
  </p:cSld>
  <p:clrMapOvr>
    <a:masterClrMapping/>
  </p:clrMapOvr>
  <mc:AlternateContent xmlns:mc="http://schemas.openxmlformats.org/markup-compatibility/2006">
    <mc:Choice xmlns:p14="http://schemas.microsoft.com/office/powerpoint/2010/main" Requires="p14">
      <p:transition spd="slow" p14:dur="2000" advTm="39829"/>
    </mc:Choice>
    <mc:Fallback>
      <p:transition spd="slow" advTm="39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Operators on vectors</a:t>
            </a:r>
          </a:p>
        </p:txBody>
      </p:sp>
      <p:sp>
        <p:nvSpPr>
          <p:cNvPr id="3" name="Content Placeholder 2"/>
          <p:cNvSpPr>
            <a:spLocks noGrp="1"/>
          </p:cNvSpPr>
          <p:nvPr>
            <p:ph idx="1"/>
          </p:nvPr>
        </p:nvSpPr>
        <p:spPr>
          <a:xfrm>
            <a:off x="457200" y="1600200"/>
            <a:ext cx="8686800" cy="4525963"/>
          </a:xfrm>
        </p:spPr>
        <p:txBody>
          <a:bodyPr/>
          <a:lstStyle/>
          <a:p>
            <a:r>
              <a:rPr lang="en-US" dirty="0"/>
              <a:t>Thus, all the previous functions we implemented for vectors</a:t>
            </a:r>
            <a:br>
              <a:rPr lang="en-US" dirty="0"/>
            </a:br>
            <a:r>
              <a:rPr lang="en-US" dirty="0"/>
              <a:t>could implemented using operator overloading:</a:t>
            </a:r>
          </a:p>
          <a:p>
            <a:pPr marL="457200" lvl="3" indent="0">
              <a:buNone/>
            </a:pPr>
            <a:r>
              <a:rPr lang="en-US" sz="1800" dirty="0">
                <a:latin typeface="Consolas" panose="020B0609020204030204" pitchFamily="49" charset="0"/>
              </a:rPr>
              <a:t>Vector_3d operator+( Vector_3d const &amp;u, Vector_3d const &amp;v );</a:t>
            </a:r>
          </a:p>
          <a:p>
            <a:pPr marL="457200" lvl="3" indent="0">
              <a:buNone/>
            </a:pPr>
            <a:r>
              <a:rPr lang="en-US" sz="1800" dirty="0">
                <a:latin typeface="Consolas" panose="020B0609020204030204" pitchFamily="49" charset="0"/>
              </a:rPr>
              <a:t>Vector_3d operator*( Vector_3d </a:t>
            </a:r>
            <a:r>
              <a:rPr lang="en-US" sz="1800" dirty="0" err="1">
                <a:latin typeface="Consolas" panose="020B0609020204030204" pitchFamily="49" charset="0"/>
              </a:rPr>
              <a:t>const</a:t>
            </a:r>
            <a:r>
              <a:rPr lang="en-US" sz="1800" dirty="0">
                <a:latin typeface="Consolas" panose="020B0609020204030204" pitchFamily="49" charset="0"/>
              </a:rPr>
              <a:t> &amp;u, double </a:t>
            </a:r>
            <a:r>
              <a:rPr lang="en-US" sz="1800" dirty="0" err="1">
                <a:latin typeface="Consolas" panose="020B0609020204030204" pitchFamily="49" charset="0"/>
              </a:rPr>
              <a:t>const</a:t>
            </a:r>
            <a:r>
              <a:rPr lang="en-US" sz="1800" dirty="0">
                <a:latin typeface="Consolas" panose="020B0609020204030204" pitchFamily="49" charset="0"/>
              </a:rPr>
              <a:t> s );</a:t>
            </a:r>
          </a:p>
          <a:p>
            <a:pPr marL="457200" lvl="3" indent="0">
              <a:buNone/>
            </a:pPr>
            <a:r>
              <a:rPr lang="en-US" sz="1800" dirty="0">
                <a:latin typeface="Consolas" panose="020B0609020204030204" pitchFamily="49" charset="0"/>
              </a:rPr>
              <a:t>Vector_3d operator*( double </a:t>
            </a:r>
            <a:r>
              <a:rPr lang="en-US" sz="1800" dirty="0" err="1">
                <a:latin typeface="Consolas" panose="020B0609020204030204" pitchFamily="49" charset="0"/>
              </a:rPr>
              <a:t>const</a:t>
            </a:r>
            <a:r>
              <a:rPr lang="en-US" sz="1800" dirty="0">
                <a:latin typeface="Consolas" panose="020B0609020204030204" pitchFamily="49" charset="0"/>
              </a:rPr>
              <a:t> s, Vector_3d </a:t>
            </a:r>
            <a:r>
              <a:rPr lang="en-US" sz="1800" dirty="0" err="1">
                <a:latin typeface="Consolas" panose="020B0609020204030204" pitchFamily="49" charset="0"/>
              </a:rPr>
              <a:t>const</a:t>
            </a:r>
            <a:r>
              <a:rPr lang="en-US" sz="1800" dirty="0">
                <a:latin typeface="Consolas" panose="020B0609020204030204" pitchFamily="49" charset="0"/>
              </a:rPr>
              <a:t> &amp;u );</a:t>
            </a:r>
          </a:p>
          <a:p>
            <a:pPr marL="457200" lvl="3" indent="0">
              <a:buNone/>
            </a:pPr>
            <a:r>
              <a:rPr lang="en-US" sz="1800" dirty="0">
                <a:latin typeface="Consolas" panose="020B0609020204030204" pitchFamily="49" charset="0"/>
              </a:rPr>
              <a:t>bool operator==( Vector_3d </a:t>
            </a:r>
            <a:r>
              <a:rPr lang="en-US" sz="1800" dirty="0" err="1">
                <a:latin typeface="Consolas" panose="020B0609020204030204" pitchFamily="49" charset="0"/>
              </a:rPr>
              <a:t>const</a:t>
            </a:r>
            <a:r>
              <a:rPr lang="en-US" sz="1800" dirty="0">
                <a:latin typeface="Consolas" panose="020B0609020204030204" pitchFamily="49" charset="0"/>
              </a:rPr>
              <a:t> &amp;u, Vector_3d </a:t>
            </a:r>
            <a:r>
              <a:rPr lang="en-US" sz="1800" dirty="0" err="1">
                <a:latin typeface="Consolas" panose="020B0609020204030204" pitchFamily="49" charset="0"/>
              </a:rPr>
              <a:t>const</a:t>
            </a:r>
            <a:r>
              <a:rPr lang="en-US" sz="1800" dirty="0">
                <a:latin typeface="Consolas" panose="020B0609020204030204" pitchFamily="49" charset="0"/>
              </a:rPr>
              <a:t> &amp;v );</a:t>
            </a:r>
          </a:p>
          <a:p>
            <a:pPr marL="0" lvl="2" indent="0">
              <a:buNone/>
            </a:pPr>
            <a:endParaRPr lang="en-US" dirty="0">
              <a:latin typeface="Consolas" panose="020B0609020204030204" pitchFamily="49" charset="0"/>
            </a:endParaRPr>
          </a:p>
          <a:p>
            <a:pPr lvl="0"/>
            <a:r>
              <a:rPr lang="en-US" dirty="0">
                <a:solidFill>
                  <a:prstClr val="black"/>
                </a:solidFill>
              </a:rPr>
              <a:t>Important: The compiler knows NOTHING about arithmetic</a:t>
            </a:r>
            <a:br>
              <a:rPr lang="en-US" dirty="0">
                <a:solidFill>
                  <a:prstClr val="black"/>
                </a:solidFill>
              </a:rPr>
            </a:br>
            <a:r>
              <a:rPr lang="en-US" dirty="0">
                <a:solidFill>
                  <a:prstClr val="black"/>
                </a:solidFill>
              </a:rPr>
              <a:t>properties such as commutativity or symmetry</a:t>
            </a:r>
          </a:p>
          <a:p>
            <a:pPr lvl="1"/>
            <a:r>
              <a:rPr lang="en-US" dirty="0">
                <a:solidFill>
                  <a:prstClr val="black"/>
                </a:solidFill>
              </a:rPr>
              <a:t>You must implement all variations such as </a:t>
            </a:r>
            <a:r>
              <a:rPr lang="en-US" i="1" dirty="0" err="1">
                <a:solidFill>
                  <a:prstClr val="black"/>
                </a:solidFill>
              </a:rPr>
              <a:t>s</a:t>
            </a:r>
            <a:r>
              <a:rPr lang="en-US" b="1" dirty="0" err="1">
                <a:solidFill>
                  <a:prstClr val="black"/>
                </a:solidFill>
              </a:rPr>
              <a:t>u</a:t>
            </a:r>
            <a:r>
              <a:rPr lang="en-US" dirty="0">
                <a:solidFill>
                  <a:prstClr val="black"/>
                </a:solidFill>
              </a:rPr>
              <a:t> or </a:t>
            </a:r>
            <a:r>
              <a:rPr lang="en-US" b="1" dirty="0">
                <a:solidFill>
                  <a:prstClr val="black"/>
                </a:solidFill>
              </a:rPr>
              <a:t>u</a:t>
            </a:r>
            <a:r>
              <a:rPr lang="en-US" i="1" dirty="0">
                <a:solidFill>
                  <a:prstClr val="black"/>
                </a:solidFill>
              </a:rPr>
              <a:t>s</a:t>
            </a:r>
            <a:endParaRPr lang="en-US" dirty="0">
              <a:solidFill>
                <a:prstClr val="black"/>
              </a:solidFill>
            </a:endParaRPr>
          </a:p>
          <a:p>
            <a:pPr marL="0" indent="0">
              <a:buNone/>
            </a:pPr>
            <a:endParaRPr lang="en-US" dirty="0"/>
          </a:p>
        </p:txBody>
      </p:sp>
      <p:pic>
        <p:nvPicPr>
          <p:cNvPr id="5" name="Audio 4">
            <a:hlinkClick r:id="" action="ppaction://media"/>
            <a:extLst>
              <a:ext uri="{FF2B5EF4-FFF2-40B4-BE49-F238E27FC236}">
                <a16:creationId xmlns:a16="http://schemas.microsoft.com/office/drawing/2014/main" id="{4D0A560D-D82D-4C8B-B95D-7E0D88C28F0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75089186"/>
      </p:ext>
    </p:extLst>
  </p:cSld>
  <p:clrMapOvr>
    <a:masterClrMapping/>
  </p:clrMapOvr>
  <mc:AlternateContent xmlns:mc="http://schemas.openxmlformats.org/markup-compatibility/2006">
    <mc:Choice xmlns:p14="http://schemas.microsoft.com/office/powerpoint/2010/main" Requires="p14">
      <p:transition spd="slow" p14:dur="2000" advTm="69804"/>
    </mc:Choice>
    <mc:Fallback>
      <p:transition spd="slow" advTm="69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Operators on vectors</a:t>
            </a:r>
          </a:p>
        </p:txBody>
      </p:sp>
      <p:sp>
        <p:nvSpPr>
          <p:cNvPr id="3" name="Content Placeholder 2"/>
          <p:cNvSpPr>
            <a:spLocks noGrp="1"/>
          </p:cNvSpPr>
          <p:nvPr>
            <p:ph idx="1"/>
          </p:nvPr>
        </p:nvSpPr>
        <p:spPr>
          <a:xfrm>
            <a:off x="457200" y="1600200"/>
            <a:ext cx="8686800" cy="4525963"/>
          </a:xfrm>
        </p:spPr>
        <p:txBody>
          <a:bodyPr/>
          <a:lstStyle/>
          <a:p>
            <a:r>
              <a:rPr lang="en-US" dirty="0"/>
              <a:t>To be fair, we should also implement any other operator that</a:t>
            </a:r>
            <a:br>
              <a:rPr lang="en-US" dirty="0"/>
            </a:br>
            <a:r>
              <a:rPr lang="en-US" dirty="0"/>
              <a:t>may a user may use</a:t>
            </a:r>
            <a:endParaRPr lang="en-US" dirty="0">
              <a:latin typeface="Consolas" panose="020B0609020204030204" pitchFamily="49" charset="0"/>
            </a:endParaRPr>
          </a:p>
          <a:p>
            <a:pPr marL="0" lvl="2" indent="0">
              <a:buNone/>
            </a:pPr>
            <a:r>
              <a:rPr lang="en-US" dirty="0">
                <a:latin typeface="Consolas" panose="020B0609020204030204" pitchFamily="49" charset="0"/>
              </a:rPr>
              <a:t>// Unary + and -</a:t>
            </a:r>
          </a:p>
          <a:p>
            <a:pPr marL="0" lvl="2" indent="0">
              <a:buNone/>
            </a:pPr>
            <a:r>
              <a:rPr lang="en-US" dirty="0">
                <a:latin typeface="Consolas" panose="020B0609020204030204" pitchFamily="49" charset="0"/>
              </a:rPr>
              <a:t>Vector_3d operator+( Vector_3d </a:t>
            </a:r>
            <a:r>
              <a:rPr lang="en-US" dirty="0" err="1">
                <a:latin typeface="Consolas" panose="020B0609020204030204" pitchFamily="49" charset="0"/>
              </a:rPr>
              <a:t>const</a:t>
            </a:r>
            <a:r>
              <a:rPr lang="en-US" dirty="0">
                <a:latin typeface="Consolas" panose="020B0609020204030204" pitchFamily="49" charset="0"/>
              </a:rPr>
              <a:t> &amp;u );</a:t>
            </a:r>
          </a:p>
          <a:p>
            <a:pPr marL="0" lvl="2" indent="0">
              <a:buNone/>
            </a:pPr>
            <a:r>
              <a:rPr lang="en-US" dirty="0">
                <a:latin typeface="Consolas" panose="020B0609020204030204" pitchFamily="49" charset="0"/>
              </a:rPr>
              <a:t>Vector_3d operator-( Vector_3d </a:t>
            </a:r>
            <a:r>
              <a:rPr lang="en-US" dirty="0" err="1">
                <a:latin typeface="Consolas" panose="020B0609020204030204" pitchFamily="49" charset="0"/>
              </a:rPr>
              <a:t>const</a:t>
            </a:r>
            <a:r>
              <a:rPr lang="en-US" dirty="0">
                <a:latin typeface="Consolas" panose="020B0609020204030204" pitchFamily="49" charset="0"/>
              </a:rPr>
              <a:t> &amp;u );</a:t>
            </a:r>
          </a:p>
          <a:p>
            <a:pPr marL="0" lvl="2" indent="0">
              <a:buNone/>
            </a:pPr>
            <a:endParaRPr lang="en-US" dirty="0">
              <a:latin typeface="Consolas" panose="020B0609020204030204" pitchFamily="49" charset="0"/>
            </a:endParaRPr>
          </a:p>
          <a:p>
            <a:pPr marL="0" lvl="2" indent="0">
              <a:buNone/>
            </a:pPr>
            <a:r>
              <a:rPr lang="en-US" dirty="0">
                <a:latin typeface="Consolas" panose="020B0609020204030204" pitchFamily="49" charset="0"/>
              </a:rPr>
              <a:t>// Binary – and /</a:t>
            </a:r>
          </a:p>
          <a:p>
            <a:pPr marL="0" lvl="2" indent="0">
              <a:buNone/>
            </a:pPr>
            <a:r>
              <a:rPr lang="en-US" dirty="0">
                <a:latin typeface="Consolas" panose="020B0609020204030204" pitchFamily="49" charset="0"/>
              </a:rPr>
              <a:t>Vector_3d operator-( Vector_3d </a:t>
            </a:r>
            <a:r>
              <a:rPr lang="en-US" dirty="0" err="1">
                <a:latin typeface="Consolas" panose="020B0609020204030204" pitchFamily="49" charset="0"/>
              </a:rPr>
              <a:t>const</a:t>
            </a:r>
            <a:r>
              <a:rPr lang="en-US" dirty="0">
                <a:latin typeface="Consolas" panose="020B0609020204030204" pitchFamily="49" charset="0"/>
              </a:rPr>
              <a:t> &amp;u, Vector_3d </a:t>
            </a:r>
            <a:r>
              <a:rPr lang="en-US" dirty="0" err="1">
                <a:latin typeface="Consolas" panose="020B0609020204030204" pitchFamily="49" charset="0"/>
              </a:rPr>
              <a:t>const</a:t>
            </a:r>
            <a:r>
              <a:rPr lang="en-US" dirty="0">
                <a:latin typeface="Consolas" panose="020B0609020204030204" pitchFamily="49" charset="0"/>
              </a:rPr>
              <a:t> &amp;v );</a:t>
            </a:r>
          </a:p>
          <a:p>
            <a:pPr marL="0" lvl="2" indent="0">
              <a:buNone/>
            </a:pPr>
            <a:r>
              <a:rPr lang="en-US" dirty="0">
                <a:latin typeface="Consolas" panose="020B0609020204030204" pitchFamily="49" charset="0"/>
              </a:rPr>
              <a:t>Vector_3d operator/( Vector_3d </a:t>
            </a:r>
            <a:r>
              <a:rPr lang="en-US" dirty="0" err="1">
                <a:latin typeface="Consolas" panose="020B0609020204030204" pitchFamily="49" charset="0"/>
              </a:rPr>
              <a:t>const</a:t>
            </a:r>
            <a:r>
              <a:rPr lang="en-US" dirty="0">
                <a:latin typeface="Consolas" panose="020B0609020204030204" pitchFamily="49" charset="0"/>
              </a:rPr>
              <a:t> &amp;u, double </a:t>
            </a:r>
            <a:r>
              <a:rPr lang="en-US" dirty="0" err="1">
                <a:latin typeface="Consolas" panose="020B0609020204030204" pitchFamily="49" charset="0"/>
              </a:rPr>
              <a:t>const</a:t>
            </a:r>
            <a:r>
              <a:rPr lang="en-US" dirty="0">
                <a:latin typeface="Consolas" panose="020B0609020204030204" pitchFamily="49" charset="0"/>
              </a:rPr>
              <a:t> s );</a:t>
            </a:r>
          </a:p>
          <a:p>
            <a:pPr marL="0" lvl="2" indent="0">
              <a:buNone/>
            </a:pPr>
            <a:endParaRPr lang="en-US" dirty="0">
              <a:latin typeface="Consolas" panose="020B0609020204030204" pitchFamily="49" charset="0"/>
            </a:endParaRPr>
          </a:p>
          <a:p>
            <a:pPr marL="0" lvl="2" indent="0">
              <a:buNone/>
            </a:pPr>
            <a:r>
              <a:rPr lang="en-US" dirty="0">
                <a:latin typeface="Consolas" panose="020B0609020204030204" pitchFamily="49" charset="0"/>
              </a:rPr>
              <a:t>// Binary !=</a:t>
            </a:r>
          </a:p>
          <a:p>
            <a:pPr marL="0" lvl="2" indent="0">
              <a:buNone/>
            </a:pPr>
            <a:r>
              <a:rPr lang="en-US" dirty="0">
                <a:latin typeface="Consolas" panose="020B0609020204030204" pitchFamily="49" charset="0"/>
              </a:rPr>
              <a:t>bool operator!=( Vector_3d </a:t>
            </a:r>
            <a:r>
              <a:rPr lang="en-US" dirty="0" err="1">
                <a:latin typeface="Consolas" panose="020B0609020204030204" pitchFamily="49" charset="0"/>
              </a:rPr>
              <a:t>const</a:t>
            </a:r>
            <a:r>
              <a:rPr lang="en-US" dirty="0">
                <a:latin typeface="Consolas" panose="020B0609020204030204" pitchFamily="49" charset="0"/>
              </a:rPr>
              <a:t> &amp;u, Vector_3d </a:t>
            </a:r>
            <a:r>
              <a:rPr lang="en-US" dirty="0" err="1">
                <a:latin typeface="Consolas" panose="020B0609020204030204" pitchFamily="49" charset="0"/>
              </a:rPr>
              <a:t>const</a:t>
            </a:r>
            <a:r>
              <a:rPr lang="en-US" dirty="0">
                <a:latin typeface="Consolas" panose="020B0609020204030204" pitchFamily="49" charset="0"/>
              </a:rPr>
              <a:t> &amp;v );</a:t>
            </a:r>
          </a:p>
          <a:p>
            <a:pPr marL="0" lvl="2" indent="0">
              <a:buNone/>
            </a:pPr>
            <a:endParaRPr lang="en-US" dirty="0">
              <a:latin typeface="Consolas" panose="020B0609020204030204" pitchFamily="49" charset="0"/>
            </a:endParaRPr>
          </a:p>
          <a:p>
            <a:pPr marL="0" indent="0">
              <a:buNone/>
            </a:pPr>
            <a:endParaRPr lang="en-US" dirty="0"/>
          </a:p>
        </p:txBody>
      </p:sp>
      <p:pic>
        <p:nvPicPr>
          <p:cNvPr id="6" name="Audio 5">
            <a:hlinkClick r:id="" action="ppaction://media"/>
            <a:extLst>
              <a:ext uri="{FF2B5EF4-FFF2-40B4-BE49-F238E27FC236}">
                <a16:creationId xmlns:a16="http://schemas.microsoft.com/office/drawing/2014/main" id="{18ED5CED-03B0-470F-AAF3-8371FD78D8E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80735426"/>
      </p:ext>
    </p:extLst>
  </p:cSld>
  <p:clrMapOvr>
    <a:masterClrMapping/>
  </p:clrMapOvr>
  <mc:AlternateContent xmlns:mc="http://schemas.openxmlformats.org/markup-compatibility/2006">
    <mc:Choice xmlns:p14="http://schemas.microsoft.com/office/powerpoint/2010/main" Requires="p14">
      <p:transition spd="slow" p14:dur="2000" advTm="57034"/>
    </mc:Choice>
    <mc:Fallback>
      <p:transition spd="slow" advTm="57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3|10.1|2.8"/>
</p:tagLst>
</file>

<file path=ppt/tags/tag10.xml><?xml version="1.0" encoding="utf-8"?>
<p:tagLst xmlns:a="http://schemas.openxmlformats.org/drawingml/2006/main" xmlns:r="http://schemas.openxmlformats.org/officeDocument/2006/relationships" xmlns:p="http://schemas.openxmlformats.org/presentationml/2006/main">
  <p:tag name="TIMING" val="|40"/>
</p:tagLst>
</file>

<file path=ppt/tags/tag11.xml><?xml version="1.0" encoding="utf-8"?>
<p:tagLst xmlns:a="http://schemas.openxmlformats.org/drawingml/2006/main" xmlns:r="http://schemas.openxmlformats.org/officeDocument/2006/relationships" xmlns:p="http://schemas.openxmlformats.org/presentationml/2006/main">
  <p:tag name="TIMING" val="|47.3|6.5|14|61.9"/>
</p:tagLst>
</file>

<file path=ppt/tags/tag12.xml><?xml version="1.0" encoding="utf-8"?>
<p:tagLst xmlns:a="http://schemas.openxmlformats.org/drawingml/2006/main" xmlns:r="http://schemas.openxmlformats.org/officeDocument/2006/relationships" xmlns:p="http://schemas.openxmlformats.org/presentationml/2006/main">
  <p:tag name="TIMING" val="|5.1"/>
</p:tagLst>
</file>

<file path=ppt/tags/tag13.xml><?xml version="1.0" encoding="utf-8"?>
<p:tagLst xmlns:a="http://schemas.openxmlformats.org/drawingml/2006/main" xmlns:r="http://schemas.openxmlformats.org/officeDocument/2006/relationships" xmlns:p="http://schemas.openxmlformats.org/presentationml/2006/main">
  <p:tag name="TIMING" val="|50.1"/>
</p:tagLst>
</file>

<file path=ppt/tags/tag14.xml><?xml version="1.0" encoding="utf-8"?>
<p:tagLst xmlns:a="http://schemas.openxmlformats.org/drawingml/2006/main" xmlns:r="http://schemas.openxmlformats.org/officeDocument/2006/relationships" xmlns:p="http://schemas.openxmlformats.org/presentationml/2006/main">
  <p:tag name="TIMING" val="|22.9|10.6|14"/>
</p:tagLst>
</file>

<file path=ppt/tags/tag15.xml><?xml version="1.0" encoding="utf-8"?>
<p:tagLst xmlns:a="http://schemas.openxmlformats.org/drawingml/2006/main" xmlns:r="http://schemas.openxmlformats.org/officeDocument/2006/relationships" xmlns:p="http://schemas.openxmlformats.org/presentationml/2006/main">
  <p:tag name="TIMING" val="|27.1|23.2|14.1"/>
</p:tagLst>
</file>

<file path=ppt/tags/tag16.xml><?xml version="1.0" encoding="utf-8"?>
<p:tagLst xmlns:a="http://schemas.openxmlformats.org/drawingml/2006/main" xmlns:r="http://schemas.openxmlformats.org/officeDocument/2006/relationships" xmlns:p="http://schemas.openxmlformats.org/presentationml/2006/main">
  <p:tag name="TIMING" val="|39.9|28.8"/>
</p:tagLst>
</file>

<file path=ppt/tags/tag17.xml><?xml version="1.0" encoding="utf-8"?>
<p:tagLst xmlns:a="http://schemas.openxmlformats.org/drawingml/2006/main" xmlns:r="http://schemas.openxmlformats.org/officeDocument/2006/relationships" xmlns:p="http://schemas.openxmlformats.org/presentationml/2006/main">
  <p:tag name="TIMING" val="|7.7"/>
</p:tagLst>
</file>

<file path=ppt/tags/tag2.xml><?xml version="1.0" encoding="utf-8"?>
<p:tagLst xmlns:a="http://schemas.openxmlformats.org/drawingml/2006/main" xmlns:r="http://schemas.openxmlformats.org/officeDocument/2006/relationships" xmlns:p="http://schemas.openxmlformats.org/presentationml/2006/main">
  <p:tag name="TIMING" val="|4|7.4"/>
</p:tagLst>
</file>

<file path=ppt/tags/tag3.xml><?xml version="1.0" encoding="utf-8"?>
<p:tagLst xmlns:a="http://schemas.openxmlformats.org/drawingml/2006/main" xmlns:r="http://schemas.openxmlformats.org/officeDocument/2006/relationships" xmlns:p="http://schemas.openxmlformats.org/presentationml/2006/main">
  <p:tag name="TIMING" val="|3.9|16.1|15.8|46.2"/>
</p:tagLst>
</file>

<file path=ppt/tags/tag4.xml><?xml version="1.0" encoding="utf-8"?>
<p:tagLst xmlns:a="http://schemas.openxmlformats.org/drawingml/2006/main" xmlns:r="http://schemas.openxmlformats.org/officeDocument/2006/relationships" xmlns:p="http://schemas.openxmlformats.org/presentationml/2006/main">
  <p:tag name="TIMING" val="|9.5|13.5"/>
</p:tagLst>
</file>

<file path=ppt/tags/tag5.xml><?xml version="1.0" encoding="utf-8"?>
<p:tagLst xmlns:a="http://schemas.openxmlformats.org/drawingml/2006/main" xmlns:r="http://schemas.openxmlformats.org/officeDocument/2006/relationships" xmlns:p="http://schemas.openxmlformats.org/presentationml/2006/main">
  <p:tag name="TIMING" val="|16.1|7.6|6.8|8.8|5.4"/>
</p:tagLst>
</file>

<file path=ppt/tags/tag6.xml><?xml version="1.0" encoding="utf-8"?>
<p:tagLst xmlns:a="http://schemas.openxmlformats.org/drawingml/2006/main" xmlns:r="http://schemas.openxmlformats.org/officeDocument/2006/relationships" xmlns:p="http://schemas.openxmlformats.org/presentationml/2006/main">
  <p:tag name="TIMING" val="|13.2|14|21"/>
</p:tagLst>
</file>

<file path=ppt/tags/tag7.xml><?xml version="1.0" encoding="utf-8"?>
<p:tagLst xmlns:a="http://schemas.openxmlformats.org/drawingml/2006/main" xmlns:r="http://schemas.openxmlformats.org/officeDocument/2006/relationships" xmlns:p="http://schemas.openxmlformats.org/presentationml/2006/main">
  <p:tag name="TIMING" val="|13.2|14|21"/>
</p:tagLst>
</file>

<file path=ppt/tags/tag8.xml><?xml version="1.0" encoding="utf-8"?>
<p:tagLst xmlns:a="http://schemas.openxmlformats.org/drawingml/2006/main" xmlns:r="http://schemas.openxmlformats.org/officeDocument/2006/relationships" xmlns:p="http://schemas.openxmlformats.org/presentationml/2006/main">
  <p:tag name="TIMING" val="|23.6|16.7|26.3|12.2"/>
</p:tagLst>
</file>

<file path=ppt/tags/tag9.xml><?xml version="1.0" encoding="utf-8"?>
<p:tagLst xmlns:a="http://schemas.openxmlformats.org/drawingml/2006/main" xmlns:r="http://schemas.openxmlformats.org/officeDocument/2006/relationships" xmlns:p="http://schemas.openxmlformats.org/presentationml/2006/main">
  <p:tag name="TIMING" val="|7.1|24.6|10|28.7|12.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87578</TotalTime>
  <Words>2366</Words>
  <Application>Microsoft Office PowerPoint</Application>
  <PresentationFormat>On-screen Show (4:3)</PresentationFormat>
  <Paragraphs>251</Paragraphs>
  <Slides>26</Slides>
  <Notes>0</Notes>
  <HiddenSlides>0</HiddenSlides>
  <MMClips>26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Consolas</vt:lpstr>
      <vt:lpstr>Constantia</vt:lpstr>
      <vt:lpstr>Georgia</vt:lpstr>
      <vt:lpstr>Times New Roman</vt:lpstr>
      <vt:lpstr>Custom Design</vt:lpstr>
      <vt:lpstr>Operator overloading</vt:lpstr>
      <vt:lpstr>Outline</vt:lpstr>
      <vt:lpstr>Functions on vectors</vt:lpstr>
      <vt:lpstr>Using vectors</vt:lpstr>
      <vt:lpstr>Using vectors</vt:lpstr>
      <vt:lpstr>Functions on vectors</vt:lpstr>
      <vt:lpstr>Operator overloading</vt:lpstr>
      <vt:lpstr>Operators on vectors</vt:lpstr>
      <vt:lpstr>Operators on vectors</vt:lpstr>
      <vt:lpstr>Operators on vectors</vt:lpstr>
      <vt:lpstr>Operators on vectors</vt:lpstr>
      <vt:lpstr>Operators on vectors</vt:lpstr>
      <vt:lpstr>Operators on vectors</vt:lpstr>
      <vt:lpstr>Operators on vectors</vt:lpstr>
      <vt:lpstr>Operators on vectors</vt:lpstr>
      <vt:lpstr>Rational number class</vt:lpstr>
      <vt:lpstr>Rational number class</vt:lpstr>
      <vt:lpstr>Rational number class</vt:lpstr>
      <vt:lpstr>Rational number class</vt:lpstr>
      <vt:lpstr>Array class</vt:lpstr>
      <vt:lpstr>Pair class</vt:lpstr>
      <vt:lpstr>Complex numbers</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1408</cp:revision>
  <dcterms:created xsi:type="dcterms:W3CDTF">2009-09-11T23:00:44Z</dcterms:created>
  <dcterms:modified xsi:type="dcterms:W3CDTF">2020-11-02T02:53:00Z</dcterms:modified>
</cp:coreProperties>
</file>